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f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1"/>
  </p:notesMasterIdLst>
  <p:sldIdLst>
    <p:sldId id="283" r:id="rId2"/>
    <p:sldId id="689" r:id="rId3"/>
    <p:sldId id="690" r:id="rId4"/>
    <p:sldId id="693" r:id="rId5"/>
    <p:sldId id="628" r:id="rId6"/>
    <p:sldId id="629" r:id="rId7"/>
    <p:sldId id="631" r:id="rId8"/>
    <p:sldId id="656" r:id="rId9"/>
    <p:sldId id="630" r:id="rId10"/>
    <p:sldId id="679" r:id="rId11"/>
    <p:sldId id="687" r:id="rId12"/>
    <p:sldId id="389" r:id="rId13"/>
    <p:sldId id="390" r:id="rId14"/>
    <p:sldId id="686" r:id="rId15"/>
    <p:sldId id="362" r:id="rId16"/>
    <p:sldId id="384" r:id="rId17"/>
    <p:sldId id="692" r:id="rId18"/>
    <p:sldId id="657" r:id="rId19"/>
    <p:sldId id="659" r:id="rId20"/>
    <p:sldId id="660" r:id="rId21"/>
    <p:sldId id="661" r:id="rId22"/>
    <p:sldId id="662" r:id="rId23"/>
    <p:sldId id="663" r:id="rId24"/>
    <p:sldId id="664" r:id="rId25"/>
    <p:sldId id="670" r:id="rId26"/>
    <p:sldId id="671" r:id="rId27"/>
    <p:sldId id="694" r:id="rId28"/>
    <p:sldId id="672" r:id="rId29"/>
    <p:sldId id="673" r:id="rId30"/>
    <p:sldId id="680" r:id="rId31"/>
    <p:sldId id="681" r:id="rId32"/>
    <p:sldId id="682" r:id="rId33"/>
    <p:sldId id="683" r:id="rId34"/>
    <p:sldId id="684" r:id="rId35"/>
    <p:sldId id="685" r:id="rId36"/>
    <p:sldId id="665" r:id="rId37"/>
    <p:sldId id="666" r:id="rId38"/>
    <p:sldId id="688" r:id="rId39"/>
    <p:sldId id="667" r:id="rId4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DE8B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4B81A79-209B-4915-8610-4BCFEBD9894D}" v="10" dt="2023-07-13T17:39:23.39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507"/>
    <p:restoredTop sz="85034"/>
  </p:normalViewPr>
  <p:slideViewPr>
    <p:cSldViewPr snapToGrid="0" snapToObjects="1">
      <p:cViewPr varScale="1">
        <p:scale>
          <a:sx n="103" d="100"/>
          <a:sy n="103" d="100"/>
        </p:scale>
        <p:origin x="1160" y="192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47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kenzie Mabry" userId="wC5zpGcBeF/dXo9LvTWr0ugVTIDpBrI511JU3C9s4SI=" providerId="None" clId="Web-{44B81A79-209B-4915-8610-4BCFEBD9894D}"/>
    <pc:docChg chg="modSld">
      <pc:chgData name="Makenzie Mabry" userId="wC5zpGcBeF/dXo9LvTWr0ugVTIDpBrI511JU3C9s4SI=" providerId="None" clId="Web-{44B81A79-209B-4915-8610-4BCFEBD9894D}" dt="2023-07-13T17:39:23.390" v="9" actId="20577"/>
      <pc:docMkLst>
        <pc:docMk/>
      </pc:docMkLst>
      <pc:sldChg chg="addSp delSp modSp">
        <pc:chgData name="Makenzie Mabry" userId="wC5zpGcBeF/dXo9LvTWr0ugVTIDpBrI511JU3C9s4SI=" providerId="None" clId="Web-{44B81A79-209B-4915-8610-4BCFEBD9894D}" dt="2023-07-13T17:39:23.390" v="9" actId="20577"/>
        <pc:sldMkLst>
          <pc:docMk/>
          <pc:sldMk cId="2362936702" sldId="283"/>
        </pc:sldMkLst>
        <pc:spChg chg="mod">
          <ac:chgData name="Makenzie Mabry" userId="wC5zpGcBeF/dXo9LvTWr0ugVTIDpBrI511JU3C9s4SI=" providerId="None" clId="Web-{44B81A79-209B-4915-8610-4BCFEBD9894D}" dt="2023-07-13T17:39:23.390" v="9" actId="20577"/>
          <ac:spMkLst>
            <pc:docMk/>
            <pc:sldMk cId="2362936702" sldId="283"/>
            <ac:spMk id="2" creationId="{00000000-0000-0000-0000-000000000000}"/>
          </ac:spMkLst>
        </pc:spChg>
        <pc:spChg chg="add">
          <ac:chgData name="Makenzie Mabry" userId="wC5zpGcBeF/dXo9LvTWr0ugVTIDpBrI511JU3C9s4SI=" providerId="None" clId="Web-{44B81A79-209B-4915-8610-4BCFEBD9894D}" dt="2023-07-13T17:39:11.624" v="1"/>
          <ac:spMkLst>
            <pc:docMk/>
            <pc:sldMk cId="2362936702" sldId="283"/>
            <ac:spMk id="4" creationId="{62696B4C-DAAA-3A82-7406-C4300863A6AE}"/>
          </ac:spMkLst>
        </pc:spChg>
        <pc:spChg chg="mod">
          <ac:chgData name="Makenzie Mabry" userId="wC5zpGcBeF/dXo9LvTWr0ugVTIDpBrI511JU3C9s4SI=" providerId="None" clId="Web-{44B81A79-209B-4915-8610-4BCFEBD9894D}" dt="2023-07-13T17:39:15.687" v="2" actId="1076"/>
          <ac:spMkLst>
            <pc:docMk/>
            <pc:sldMk cId="2362936702" sldId="283"/>
            <ac:spMk id="8" creationId="{7A9DCAD4-64A3-1E43-917A-4CCCD7A1036E}"/>
          </ac:spMkLst>
        </pc:spChg>
        <pc:picChg chg="add">
          <ac:chgData name="Makenzie Mabry" userId="wC5zpGcBeF/dXo9LvTWr0ugVTIDpBrI511JU3C9s4SI=" providerId="None" clId="Web-{44B81A79-209B-4915-8610-4BCFEBD9894D}" dt="2023-07-13T17:39:11.624" v="1"/>
          <ac:picMkLst>
            <pc:docMk/>
            <pc:sldMk cId="2362936702" sldId="283"/>
            <ac:picMk id="3" creationId="{4FEC7408-C1F6-46A3-0BA7-03115BF2474D}"/>
          </ac:picMkLst>
        </pc:picChg>
        <pc:picChg chg="add">
          <ac:chgData name="Makenzie Mabry" userId="wC5zpGcBeF/dXo9LvTWr0ugVTIDpBrI511JU3C9s4SI=" providerId="None" clId="Web-{44B81A79-209B-4915-8610-4BCFEBD9894D}" dt="2023-07-13T17:39:11.624" v="1"/>
          <ac:picMkLst>
            <pc:docMk/>
            <pc:sldMk cId="2362936702" sldId="283"/>
            <ac:picMk id="6" creationId="{258D8F59-B652-89A6-6B9F-A107125DB36F}"/>
          </ac:picMkLst>
        </pc:picChg>
        <pc:picChg chg="add">
          <ac:chgData name="Makenzie Mabry" userId="wC5zpGcBeF/dXo9LvTWr0ugVTIDpBrI511JU3C9s4SI=" providerId="None" clId="Web-{44B81A79-209B-4915-8610-4BCFEBD9894D}" dt="2023-07-13T17:39:11.624" v="1"/>
          <ac:picMkLst>
            <pc:docMk/>
            <pc:sldMk cId="2362936702" sldId="283"/>
            <ac:picMk id="9" creationId="{9B27E6AF-14B3-BC51-5B30-4552DEBF1D6F}"/>
          </ac:picMkLst>
        </pc:picChg>
        <pc:picChg chg="del">
          <ac:chgData name="Makenzie Mabry" userId="wC5zpGcBeF/dXo9LvTWr0ugVTIDpBrI511JU3C9s4SI=" providerId="None" clId="Web-{44B81A79-209B-4915-8610-4BCFEBD9894D}" dt="2023-07-13T17:39:09.983" v="0"/>
          <ac:picMkLst>
            <pc:docMk/>
            <pc:sldMk cId="2362936702" sldId="283"/>
            <ac:picMk id="10" creationId="{BD6B797D-678C-954B-9446-29CBB2A43134}"/>
          </ac:picMkLst>
        </pc:picChg>
        <pc:picChg chg="add">
          <ac:chgData name="Makenzie Mabry" userId="wC5zpGcBeF/dXo9LvTWr0ugVTIDpBrI511JU3C9s4SI=" providerId="None" clId="Web-{44B81A79-209B-4915-8610-4BCFEBD9894D}" dt="2023-07-13T17:39:11.624" v="1"/>
          <ac:picMkLst>
            <pc:docMk/>
            <pc:sldMk cId="2362936702" sldId="283"/>
            <ac:picMk id="11" creationId="{A09C00C2-EC9D-2805-D815-558AB692FA01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70ED0A-8BFD-D54B-9A28-EFBE87F016A4}" type="datetimeFigureOut">
              <a:rPr lang="en-US" smtClean="0"/>
              <a:t>7/13/2023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B718C1-BCA2-CC44-A0A9-96C5595E6F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2562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73D2E8-E5E6-8F4C-92B2-A264A0CA892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7624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B718C1-BCA2-CC44-A0A9-96C5595E6FC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1589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B718C1-BCA2-CC44-A0A9-96C5595E6FC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8775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B718C1-BCA2-CC44-A0A9-96C5595E6FC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7304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142803-4E82-AA42-98B3-48102C56D7A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4401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142803-4E82-AA42-98B3-48102C56D7A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5783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Both suggested lots of instances of  </a:t>
            </a:r>
            <a:r>
              <a:rPr lang="en-US" sz="1200" dirty="0">
                <a:solidFill>
                  <a:schemeClr val="accent2"/>
                </a:solidFill>
              </a:rPr>
              <a:t>Parapatric, which has been associated with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phylogenetic niche divergence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142803-4E82-AA42-98B3-48102C56D7A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2862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73D2E8-E5E6-8F4C-92B2-A264A0CA892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7624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383D2-16C1-A947-8B3E-9A1423855515}" type="datetimeFigureOut">
              <a:rPr lang="en-US" smtClean="0"/>
              <a:t>7/13/2023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8DC2B-F8AE-374B-847B-7E1D5B5DF2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3252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383D2-16C1-A947-8B3E-9A1423855515}" type="datetimeFigureOut">
              <a:rPr lang="en-US" smtClean="0"/>
              <a:t>7/13/2023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8DC2B-F8AE-374B-847B-7E1D5B5DF2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3205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383D2-16C1-A947-8B3E-9A1423855515}" type="datetimeFigureOut">
              <a:rPr lang="en-US" smtClean="0"/>
              <a:t>7/13/2023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8DC2B-F8AE-374B-847B-7E1D5B5DF2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5399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3702376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383D2-16C1-A947-8B3E-9A1423855515}" type="datetimeFigureOut">
              <a:rPr lang="en-US" smtClean="0"/>
              <a:t>7/13/2023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8DC2B-F8AE-374B-847B-7E1D5B5DF2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4782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383D2-16C1-A947-8B3E-9A1423855515}" type="datetimeFigureOut">
              <a:rPr lang="en-US" smtClean="0"/>
              <a:t>7/13/2023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8DC2B-F8AE-374B-847B-7E1D5B5DF2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1716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383D2-16C1-A947-8B3E-9A1423855515}" type="datetimeFigureOut">
              <a:rPr lang="en-US" smtClean="0"/>
              <a:t>7/13/2023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8DC2B-F8AE-374B-847B-7E1D5B5DF2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9722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383D2-16C1-A947-8B3E-9A1423855515}" type="datetimeFigureOut">
              <a:rPr lang="en-US" smtClean="0"/>
              <a:t>7/13/2023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8DC2B-F8AE-374B-847B-7E1D5B5DF2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9907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383D2-16C1-A947-8B3E-9A1423855515}" type="datetimeFigureOut">
              <a:rPr lang="en-US" smtClean="0"/>
              <a:t>7/13/2023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8DC2B-F8AE-374B-847B-7E1D5B5DF2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16050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383D2-16C1-A947-8B3E-9A1423855515}" type="datetimeFigureOut">
              <a:rPr lang="en-US" smtClean="0"/>
              <a:t>7/13/2023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8DC2B-F8AE-374B-847B-7E1D5B5DF2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5450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383D2-16C1-A947-8B3E-9A1423855515}" type="datetimeFigureOut">
              <a:rPr lang="en-US" smtClean="0"/>
              <a:t>7/13/2023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8DC2B-F8AE-374B-847B-7E1D5B5DF2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0024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383D2-16C1-A947-8B3E-9A1423855515}" type="datetimeFigureOut">
              <a:rPr lang="en-US" smtClean="0"/>
              <a:t>7/13/2023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8DC2B-F8AE-374B-847B-7E1D5B5DF2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5369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2383D2-16C1-A947-8B3E-9A1423855515}" type="datetimeFigureOut">
              <a:rPr lang="en-US" smtClean="0"/>
              <a:t>7/13/2023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98DC2B-F8AE-374B-847B-7E1D5B5DF2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879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tif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2059" y="1445741"/>
            <a:ext cx="12196118" cy="2266159"/>
          </a:xfrm>
        </p:spPr>
        <p:txBody>
          <a:bodyPr>
            <a:noAutofit/>
          </a:bodyPr>
          <a:lstStyle/>
          <a:p>
            <a:r>
              <a:rPr lang="en-US" sz="7200" b="1">
                <a:solidFill>
                  <a:srgbClr val="0070C0"/>
                </a:solidFill>
              </a:rPr>
              <a:t>Post-ENM Analysis</a:t>
            </a:r>
            <a:endParaRPr lang="en-US" sz="7200" b="1" dirty="0">
              <a:solidFill>
                <a:srgbClr val="0070C0"/>
              </a:solidFill>
            </a:endParaRP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2209800" y="3886200"/>
            <a:ext cx="7772400" cy="175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7" name="Picture 6" descr="band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29" b="45767"/>
          <a:stretch/>
        </p:blipFill>
        <p:spPr>
          <a:xfrm>
            <a:off x="0" y="0"/>
            <a:ext cx="12336163" cy="140867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A9DCAD4-64A3-1E43-917A-4CCCD7A1036E}"/>
              </a:ext>
            </a:extLst>
          </p:cNvPr>
          <p:cNvSpPr txBox="1"/>
          <p:nvPr/>
        </p:nvSpPr>
        <p:spPr>
          <a:xfrm>
            <a:off x="3531229" y="3579157"/>
            <a:ext cx="436754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Shelly Gaynor</a:t>
            </a:r>
          </a:p>
          <a:p>
            <a:pPr algn="ctr"/>
            <a:r>
              <a:rPr lang="en-US" sz="40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University of Florida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EC7408-C1F6-46A3-0BA7-03115BF247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6918" y="5650588"/>
            <a:ext cx="3299215" cy="1019420"/>
          </a:xfrm>
          <a:prstGeom prst="rect">
            <a:avLst/>
          </a:prstGeom>
          <a:noFill/>
          <a:extLst>
            <a:ext uri="{909E8E84-426E-40dd-AFC4-6F175D3DCCD1}">
              <a14:hiddenFill xmlns:lc="http://schemas.openxmlformats.org/drawingml/2006/lockedCanvas"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2">
            <a:extLst>
              <a:ext uri="{FF2B5EF4-FFF2-40B4-BE49-F238E27FC236}">
                <a16:creationId xmlns:a16="http://schemas.microsoft.com/office/drawing/2014/main" id="{62696B4C-DAAA-3A82-7406-C4300863A6AE}"/>
              </a:ext>
            </a:extLst>
          </p:cNvPr>
          <p:cNvSpPr txBox="1"/>
          <p:nvPr/>
        </p:nvSpPr>
        <p:spPr>
          <a:xfrm>
            <a:off x="6869327" y="5650588"/>
            <a:ext cx="26640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400" dirty="0" err="1">
                <a:solidFill>
                  <a:srgbClr val="009051"/>
                </a:solidFill>
              </a:rPr>
              <a:t>BiotaPhy</a:t>
            </a:r>
            <a:endParaRPr lang="en-US" sz="5400" dirty="0">
              <a:solidFill>
                <a:srgbClr val="00905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58D8F59-B652-89A6-6B9F-A107125DB36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70" t="7500" r="81158"/>
          <a:stretch/>
        </p:blipFill>
        <p:spPr bwMode="auto">
          <a:xfrm>
            <a:off x="5429886" y="5498461"/>
            <a:ext cx="1185688" cy="12275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B27E6AF-14B3-BC51-5B30-4552DEBF1D6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62912" y="4763171"/>
            <a:ext cx="3558381" cy="65295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09C00C2-EC9D-2805-D815-558AB692FA0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0707" y="4592911"/>
            <a:ext cx="2483157" cy="81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9367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1D63D34A-6DF7-4F4B-A521-B21F802F9358}"/>
              </a:ext>
            </a:extLst>
          </p:cNvPr>
          <p:cNvGrpSpPr/>
          <p:nvPr/>
        </p:nvGrpSpPr>
        <p:grpSpPr>
          <a:xfrm>
            <a:off x="6182205" y="1844194"/>
            <a:ext cx="5812596" cy="2279050"/>
            <a:chOff x="629540" y="2639325"/>
            <a:chExt cx="5812596" cy="2279050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FBFE4B2-04D5-2A4B-A971-BC5384C863F5}"/>
                </a:ext>
              </a:extLst>
            </p:cNvPr>
            <p:cNvSpPr txBox="1"/>
            <p:nvPr/>
          </p:nvSpPr>
          <p:spPr>
            <a:xfrm>
              <a:off x="1098318" y="4518265"/>
              <a:ext cx="452572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bg1">
                      <a:lumMod val="50000"/>
                    </a:schemeClr>
                  </a:solidFill>
                </a:rPr>
                <a:t>Folk et al. 2018. The American Naturalist. </a:t>
              </a:r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5068ACF9-79D3-C648-8EFC-867264BBCE91}"/>
                </a:ext>
              </a:extLst>
            </p:cNvPr>
            <p:cNvGrpSpPr/>
            <p:nvPr/>
          </p:nvGrpSpPr>
          <p:grpSpPr>
            <a:xfrm>
              <a:off x="629540" y="2704549"/>
              <a:ext cx="5207298" cy="1930823"/>
              <a:chOff x="5249377" y="4406248"/>
              <a:chExt cx="5207298" cy="1930823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91E542C2-89E6-C04E-A1DA-9C96D423865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56951" b="41326"/>
              <a:stretch/>
            </p:blipFill>
            <p:spPr>
              <a:xfrm>
                <a:off x="5249377" y="4737886"/>
                <a:ext cx="2315505" cy="1132895"/>
              </a:xfrm>
              <a:prstGeom prst="rect">
                <a:avLst/>
              </a:prstGeom>
            </p:spPr>
          </p:pic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BB2280BD-05FF-7942-A14E-AA29E38E672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43432"/>
              <a:stretch/>
            </p:blipFill>
            <p:spPr>
              <a:xfrm>
                <a:off x="7414054" y="4406248"/>
                <a:ext cx="3042621" cy="1930823"/>
              </a:xfrm>
              <a:prstGeom prst="rect">
                <a:avLst/>
              </a:prstGeom>
            </p:spPr>
          </p:pic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9C405E1-BD12-3842-ACCA-23B0DB9AC4BC}"/>
                </a:ext>
              </a:extLst>
            </p:cNvPr>
            <p:cNvSpPr txBox="1"/>
            <p:nvPr/>
          </p:nvSpPr>
          <p:spPr>
            <a:xfrm>
              <a:off x="3661182" y="2639325"/>
              <a:ext cx="27809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Predicted Niche Occupancy</a:t>
              </a: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542EB7C7-FF85-A346-81BE-FD1C1FA32A50}"/>
              </a:ext>
            </a:extLst>
          </p:cNvPr>
          <p:cNvSpPr/>
          <p:nvPr/>
        </p:nvSpPr>
        <p:spPr>
          <a:xfrm>
            <a:off x="457200" y="197708"/>
            <a:ext cx="7796558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dirty="0"/>
              <a:t>Niche and Phylogenetics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569CB6-DA35-DD4B-9FDD-907ABE8304CB}"/>
              </a:ext>
            </a:extLst>
          </p:cNvPr>
          <p:cNvSpPr txBox="1"/>
          <p:nvPr/>
        </p:nvSpPr>
        <p:spPr>
          <a:xfrm>
            <a:off x="452857" y="1360649"/>
            <a:ext cx="5311839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Point-Based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Principal Component Analysis (PCA)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Age-overlap correlation test: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Range &amp;point based</a:t>
            </a:r>
          </a:p>
          <a:p>
            <a:r>
              <a:rPr lang="en-US" sz="2400" b="1" dirty="0"/>
              <a:t>Model-based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Phylogenetic PCA (</a:t>
            </a:r>
            <a:r>
              <a:rPr lang="en-US" sz="2400" dirty="0" err="1"/>
              <a:t>pPCA</a:t>
            </a:r>
            <a:r>
              <a:rPr lang="en-US" sz="24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Blomberg’s K statistic and </a:t>
            </a:r>
            <a:r>
              <a:rPr lang="en-US" sz="2400" dirty="0" err="1"/>
              <a:t>Pagel’s</a:t>
            </a:r>
            <a:r>
              <a:rPr lang="en-US" sz="2400" dirty="0"/>
              <a:t> lambda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Ecological Niche Shifts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R package l1ou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611835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1D63D34A-6DF7-4F4B-A521-B21F802F9358}"/>
              </a:ext>
            </a:extLst>
          </p:cNvPr>
          <p:cNvGrpSpPr/>
          <p:nvPr/>
        </p:nvGrpSpPr>
        <p:grpSpPr>
          <a:xfrm>
            <a:off x="6182205" y="1844194"/>
            <a:ext cx="5812596" cy="2279050"/>
            <a:chOff x="629540" y="2639325"/>
            <a:chExt cx="5812596" cy="2279050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FBFE4B2-04D5-2A4B-A971-BC5384C863F5}"/>
                </a:ext>
              </a:extLst>
            </p:cNvPr>
            <p:cNvSpPr txBox="1"/>
            <p:nvPr/>
          </p:nvSpPr>
          <p:spPr>
            <a:xfrm>
              <a:off x="1098318" y="4518265"/>
              <a:ext cx="452572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bg1">
                      <a:lumMod val="50000"/>
                    </a:schemeClr>
                  </a:solidFill>
                </a:rPr>
                <a:t>Folk et al. 2018. The American Naturalist. </a:t>
              </a:r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5068ACF9-79D3-C648-8EFC-867264BBCE91}"/>
                </a:ext>
              </a:extLst>
            </p:cNvPr>
            <p:cNvGrpSpPr/>
            <p:nvPr/>
          </p:nvGrpSpPr>
          <p:grpSpPr>
            <a:xfrm>
              <a:off x="629540" y="2704549"/>
              <a:ext cx="5207298" cy="1930823"/>
              <a:chOff x="5249377" y="4406248"/>
              <a:chExt cx="5207298" cy="1930823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91E542C2-89E6-C04E-A1DA-9C96D423865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56951" b="41326"/>
              <a:stretch/>
            </p:blipFill>
            <p:spPr>
              <a:xfrm>
                <a:off x="5249377" y="4737886"/>
                <a:ext cx="2315505" cy="1132895"/>
              </a:xfrm>
              <a:prstGeom prst="rect">
                <a:avLst/>
              </a:prstGeom>
            </p:spPr>
          </p:pic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BB2280BD-05FF-7942-A14E-AA29E38E672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43432"/>
              <a:stretch/>
            </p:blipFill>
            <p:spPr>
              <a:xfrm>
                <a:off x="7414054" y="4406248"/>
                <a:ext cx="3042621" cy="1930823"/>
              </a:xfrm>
              <a:prstGeom prst="rect">
                <a:avLst/>
              </a:prstGeom>
            </p:spPr>
          </p:pic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9C405E1-BD12-3842-ACCA-23B0DB9AC4BC}"/>
                </a:ext>
              </a:extLst>
            </p:cNvPr>
            <p:cNvSpPr txBox="1"/>
            <p:nvPr/>
          </p:nvSpPr>
          <p:spPr>
            <a:xfrm>
              <a:off x="3661182" y="2639325"/>
              <a:ext cx="27809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Predicted Niche Occupancy</a:t>
              </a: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542EB7C7-FF85-A346-81BE-FD1C1FA32A50}"/>
              </a:ext>
            </a:extLst>
          </p:cNvPr>
          <p:cNvSpPr/>
          <p:nvPr/>
        </p:nvSpPr>
        <p:spPr>
          <a:xfrm>
            <a:off x="457200" y="197708"/>
            <a:ext cx="7796558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dirty="0"/>
              <a:t>Niche and Phylogenetics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569CB6-DA35-DD4B-9FDD-907ABE8304CB}"/>
              </a:ext>
            </a:extLst>
          </p:cNvPr>
          <p:cNvSpPr txBox="1"/>
          <p:nvPr/>
        </p:nvSpPr>
        <p:spPr>
          <a:xfrm>
            <a:off x="452857" y="1360649"/>
            <a:ext cx="5311839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Point-Based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Principal Component Analysis (PCA)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highlight>
                  <a:srgbClr val="FFFF00"/>
                </a:highlight>
              </a:rPr>
              <a:t>Age-overlap correlation test: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Range &amp;point based</a:t>
            </a:r>
          </a:p>
          <a:p>
            <a:r>
              <a:rPr lang="en-US" sz="2400" b="1" dirty="0"/>
              <a:t>Model-based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Phylogenetic PCA (</a:t>
            </a:r>
            <a:r>
              <a:rPr lang="en-US" sz="2400" dirty="0" err="1"/>
              <a:t>pPCA</a:t>
            </a:r>
            <a:r>
              <a:rPr lang="en-US" sz="24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Blomberg’s K statistic and </a:t>
            </a:r>
            <a:r>
              <a:rPr lang="en-US" sz="2400" dirty="0" err="1"/>
              <a:t>Pagel’s</a:t>
            </a:r>
            <a:r>
              <a:rPr lang="en-US" sz="2400" dirty="0"/>
              <a:t> lambda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Ecological Niche Shifts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R package l1ou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3210042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0D5BCDEE-2603-6B45-8A16-6ABE1CABD493}"/>
              </a:ext>
            </a:extLst>
          </p:cNvPr>
          <p:cNvGrpSpPr/>
          <p:nvPr/>
        </p:nvGrpSpPr>
        <p:grpSpPr>
          <a:xfrm>
            <a:off x="2503374" y="1089806"/>
            <a:ext cx="7185253" cy="2758537"/>
            <a:chOff x="409072" y="1089806"/>
            <a:chExt cx="7185253" cy="2758537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64B8164-DF4A-8A4A-B7BD-DF076339A860}"/>
                </a:ext>
              </a:extLst>
            </p:cNvPr>
            <p:cNvSpPr txBox="1"/>
            <p:nvPr/>
          </p:nvSpPr>
          <p:spPr>
            <a:xfrm>
              <a:off x="409072" y="1815251"/>
              <a:ext cx="331578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/>
                <a:t>Ecological Niche Overlap 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6B3DC53-9229-2344-A208-62630D5E7F29}"/>
                </a:ext>
              </a:extLst>
            </p:cNvPr>
            <p:cNvSpPr txBox="1"/>
            <p:nvPr/>
          </p:nvSpPr>
          <p:spPr>
            <a:xfrm>
              <a:off x="1024071" y="2095425"/>
              <a:ext cx="208578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err="1"/>
                <a:t>Schoener’s</a:t>
              </a:r>
              <a:r>
                <a:rPr lang="en-US" sz="2000" dirty="0"/>
                <a:t> D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463FCAE-1B2B-CE4A-AACB-74D50CDFD4F3}"/>
                </a:ext>
              </a:extLst>
            </p:cNvPr>
            <p:cNvSpPr txBox="1"/>
            <p:nvPr/>
          </p:nvSpPr>
          <p:spPr>
            <a:xfrm>
              <a:off x="5516257" y="3479011"/>
              <a:ext cx="11594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Age (MYA)</a:t>
              </a: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CBEAF18D-5617-BD4B-A745-FB49C90390C7}"/>
                </a:ext>
              </a:extLst>
            </p:cNvPr>
            <p:cNvGrpSpPr/>
            <p:nvPr/>
          </p:nvGrpSpPr>
          <p:grpSpPr>
            <a:xfrm>
              <a:off x="4416669" y="1089806"/>
              <a:ext cx="3177656" cy="2272448"/>
              <a:chOff x="4416669" y="1089806"/>
              <a:chExt cx="3177656" cy="2272448"/>
            </a:xfrm>
          </p:grpSpPr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F9D91CB2-FAB5-6649-84CC-41B7A0FD1B4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70330" y="1275347"/>
                <a:ext cx="0" cy="188895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C5F5726A-43B0-2C46-9842-DCC5F4AE4BC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851125" y="3164305"/>
                <a:ext cx="274320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5E766DB-235F-D444-A437-67907CBB4A3C}"/>
                  </a:ext>
                </a:extLst>
              </p:cNvPr>
              <p:cNvSpPr txBox="1"/>
              <p:nvPr/>
            </p:nvSpPr>
            <p:spPr>
              <a:xfrm>
                <a:off x="4416669" y="2962144"/>
                <a:ext cx="31451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0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10D2CE1-18E8-914E-81CF-C64A260BC5EF}"/>
                  </a:ext>
                </a:extLst>
              </p:cNvPr>
              <p:cNvSpPr txBox="1"/>
              <p:nvPr/>
            </p:nvSpPr>
            <p:spPr>
              <a:xfrm>
                <a:off x="4475161" y="1089806"/>
                <a:ext cx="31451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1</a:t>
                </a:r>
              </a:p>
            </p:txBody>
          </p: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C604F979-3BA8-6B47-8BB4-5D564BCCB49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23301" y="1293433"/>
                <a:ext cx="161317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03A06A42-480D-764B-AD8C-1F75D4D7E14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09013" y="3166107"/>
                <a:ext cx="161317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558D8A7-7811-8545-87BE-80D1A12A0C9E}"/>
                </a:ext>
              </a:extLst>
            </p:cNvPr>
            <p:cNvSpPr txBox="1"/>
            <p:nvPr/>
          </p:nvSpPr>
          <p:spPr>
            <a:xfrm>
              <a:off x="3290285" y="2977533"/>
              <a:ext cx="11848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no overlap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400FC11-83AD-A249-9FBE-17B81AE5D60D}"/>
                </a:ext>
              </a:extLst>
            </p:cNvPr>
            <p:cNvSpPr txBox="1"/>
            <p:nvPr/>
          </p:nvSpPr>
          <p:spPr>
            <a:xfrm>
              <a:off x="2906775" y="1101196"/>
              <a:ext cx="16361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identical niches</a:t>
              </a:r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BC7C6918-71C2-B34B-B97F-FFF8F40672C5}"/>
              </a:ext>
            </a:extLst>
          </p:cNvPr>
          <p:cNvSpPr/>
          <p:nvPr/>
        </p:nvSpPr>
        <p:spPr>
          <a:xfrm>
            <a:off x="457200" y="197708"/>
            <a:ext cx="8834278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dirty="0"/>
              <a:t>Age overlap correlation test</a:t>
            </a:r>
          </a:p>
        </p:txBody>
      </p:sp>
    </p:spTree>
    <p:extLst>
      <p:ext uri="{BB962C8B-B14F-4D97-AF65-F5344CB8AC3E}">
        <p14:creationId xmlns:p14="http://schemas.microsoft.com/office/powerpoint/2010/main" val="181662842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5E36B6F5-84F0-1243-AC90-E0924D051C3B}"/>
              </a:ext>
            </a:extLst>
          </p:cNvPr>
          <p:cNvGraphicFramePr>
            <a:graphicFrameLocks noGrp="1"/>
          </p:cNvGraphicFramePr>
          <p:nvPr/>
        </p:nvGraphicFramePr>
        <p:xfrm>
          <a:off x="2212474" y="4223084"/>
          <a:ext cx="8127999" cy="18288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4198039340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106705350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3256515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Mode of Speciation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Intercept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Slope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0764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Sympatric</a:t>
                      </a:r>
                      <a:r>
                        <a:rPr lang="en-US" sz="2400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&gt; 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75918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Allopatric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&lt; 0.5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positive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44050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2"/>
                          </a:solidFill>
                        </a:rPr>
                        <a:t>Parapatric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&lt; 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near or below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3561194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AEE8CB90-4B1A-0B4C-801E-C85ECD857FCA}"/>
              </a:ext>
            </a:extLst>
          </p:cNvPr>
          <p:cNvSpPr txBox="1"/>
          <p:nvPr/>
        </p:nvSpPr>
        <p:spPr>
          <a:xfrm>
            <a:off x="2212473" y="6048752"/>
            <a:ext cx="39969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Fitzpatrick &amp;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</a:rPr>
              <a:t>Turelli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. 2006. Evolution.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D5BCDEE-2603-6B45-8A16-6ABE1CABD493}"/>
              </a:ext>
            </a:extLst>
          </p:cNvPr>
          <p:cNvGrpSpPr/>
          <p:nvPr/>
        </p:nvGrpSpPr>
        <p:grpSpPr>
          <a:xfrm>
            <a:off x="2503374" y="1089806"/>
            <a:ext cx="7185253" cy="2758537"/>
            <a:chOff x="409072" y="1089806"/>
            <a:chExt cx="7185253" cy="2758537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64B8164-DF4A-8A4A-B7BD-DF076339A860}"/>
                </a:ext>
              </a:extLst>
            </p:cNvPr>
            <p:cNvSpPr txBox="1"/>
            <p:nvPr/>
          </p:nvSpPr>
          <p:spPr>
            <a:xfrm>
              <a:off x="409072" y="1815251"/>
              <a:ext cx="331578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/>
                <a:t>Ecological Niche Overlap 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6B3DC53-9229-2344-A208-62630D5E7F29}"/>
                </a:ext>
              </a:extLst>
            </p:cNvPr>
            <p:cNvSpPr txBox="1"/>
            <p:nvPr/>
          </p:nvSpPr>
          <p:spPr>
            <a:xfrm>
              <a:off x="1024071" y="2095425"/>
              <a:ext cx="208578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err="1"/>
                <a:t>Schoener’s</a:t>
              </a:r>
              <a:r>
                <a:rPr lang="en-US" sz="2000" dirty="0"/>
                <a:t> D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463FCAE-1B2B-CE4A-AACB-74D50CDFD4F3}"/>
                </a:ext>
              </a:extLst>
            </p:cNvPr>
            <p:cNvSpPr txBox="1"/>
            <p:nvPr/>
          </p:nvSpPr>
          <p:spPr>
            <a:xfrm>
              <a:off x="5516257" y="3479011"/>
              <a:ext cx="11594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Age (MYA)</a:t>
              </a: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CBEAF18D-5617-BD4B-A745-FB49C90390C7}"/>
                </a:ext>
              </a:extLst>
            </p:cNvPr>
            <p:cNvGrpSpPr/>
            <p:nvPr/>
          </p:nvGrpSpPr>
          <p:grpSpPr>
            <a:xfrm>
              <a:off x="4416669" y="1089806"/>
              <a:ext cx="3177656" cy="2272448"/>
              <a:chOff x="4416669" y="1089806"/>
              <a:chExt cx="3177656" cy="2272448"/>
            </a:xfrm>
          </p:grpSpPr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F9D91CB2-FAB5-6649-84CC-41B7A0FD1B4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70330" y="1275347"/>
                <a:ext cx="0" cy="188895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C5F5726A-43B0-2C46-9842-DCC5F4AE4BC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851125" y="3164305"/>
                <a:ext cx="274320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5E766DB-235F-D444-A437-67907CBB4A3C}"/>
                  </a:ext>
                </a:extLst>
              </p:cNvPr>
              <p:cNvSpPr txBox="1"/>
              <p:nvPr/>
            </p:nvSpPr>
            <p:spPr>
              <a:xfrm>
                <a:off x="4416669" y="2962144"/>
                <a:ext cx="31451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0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10D2CE1-18E8-914E-81CF-C64A260BC5EF}"/>
                  </a:ext>
                </a:extLst>
              </p:cNvPr>
              <p:cNvSpPr txBox="1"/>
              <p:nvPr/>
            </p:nvSpPr>
            <p:spPr>
              <a:xfrm>
                <a:off x="4475161" y="1089806"/>
                <a:ext cx="31451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1</a:t>
                </a:r>
              </a:p>
            </p:txBody>
          </p: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C604F979-3BA8-6B47-8BB4-5D564BCCB49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23301" y="1293433"/>
                <a:ext cx="161317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03A06A42-480D-764B-AD8C-1F75D4D7E14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09013" y="3166107"/>
                <a:ext cx="161317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558D8A7-7811-8545-87BE-80D1A12A0C9E}"/>
                </a:ext>
              </a:extLst>
            </p:cNvPr>
            <p:cNvSpPr txBox="1"/>
            <p:nvPr/>
          </p:nvSpPr>
          <p:spPr>
            <a:xfrm>
              <a:off x="3290285" y="2977533"/>
              <a:ext cx="11848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no overlap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400FC11-83AD-A249-9FBE-17B81AE5D60D}"/>
                </a:ext>
              </a:extLst>
            </p:cNvPr>
            <p:cNvSpPr txBox="1"/>
            <p:nvPr/>
          </p:nvSpPr>
          <p:spPr>
            <a:xfrm>
              <a:off x="2906775" y="1101196"/>
              <a:ext cx="16361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identical niches</a:t>
              </a:r>
            </a:p>
          </p:txBody>
        </p:sp>
      </p:grpSp>
      <p:sp>
        <p:nvSpPr>
          <p:cNvPr id="5" name="Oval 4">
            <a:extLst>
              <a:ext uri="{FF2B5EF4-FFF2-40B4-BE49-F238E27FC236}">
                <a16:creationId xmlns:a16="http://schemas.microsoft.com/office/drawing/2014/main" id="{000AD9DE-A376-3D4B-A952-AA900927CD9E}"/>
              </a:ext>
            </a:extLst>
          </p:cNvPr>
          <p:cNvSpPr/>
          <p:nvPr/>
        </p:nvSpPr>
        <p:spPr>
          <a:xfrm>
            <a:off x="7058064" y="2962144"/>
            <a:ext cx="91440" cy="9144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1249927-A064-5343-80C2-C6DE5D464E5E}"/>
              </a:ext>
            </a:extLst>
          </p:cNvPr>
          <p:cNvSpPr/>
          <p:nvPr/>
        </p:nvSpPr>
        <p:spPr>
          <a:xfrm>
            <a:off x="7362126" y="2886093"/>
            <a:ext cx="91440" cy="9144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0721074-79B8-3F4F-BBFF-66F2A28471FF}"/>
              </a:ext>
            </a:extLst>
          </p:cNvPr>
          <p:cNvSpPr/>
          <p:nvPr/>
        </p:nvSpPr>
        <p:spPr>
          <a:xfrm>
            <a:off x="8474582" y="2850728"/>
            <a:ext cx="91440" cy="9144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560D925-947D-384B-A517-0B58CB56FD84}"/>
              </a:ext>
            </a:extLst>
          </p:cNvPr>
          <p:cNvSpPr/>
          <p:nvPr/>
        </p:nvSpPr>
        <p:spPr>
          <a:xfrm>
            <a:off x="7631225" y="2775087"/>
            <a:ext cx="91440" cy="9144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440C864F-1A71-6C48-A1AA-4CB0FA58CD44}"/>
              </a:ext>
            </a:extLst>
          </p:cNvPr>
          <p:cNvSpPr/>
          <p:nvPr/>
        </p:nvSpPr>
        <p:spPr>
          <a:xfrm>
            <a:off x="7805339" y="2949462"/>
            <a:ext cx="91440" cy="9144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CE50B817-C778-EB4D-A549-3FD84900ECC7}"/>
              </a:ext>
            </a:extLst>
          </p:cNvPr>
          <p:cNvSpPr/>
          <p:nvPr/>
        </p:nvSpPr>
        <p:spPr>
          <a:xfrm>
            <a:off x="8109401" y="2949462"/>
            <a:ext cx="91440" cy="9144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BAA1E2F-62B9-3547-9587-B0E2D29F1D0F}"/>
              </a:ext>
            </a:extLst>
          </p:cNvPr>
          <p:cNvSpPr/>
          <p:nvPr/>
        </p:nvSpPr>
        <p:spPr>
          <a:xfrm>
            <a:off x="8917795" y="2943196"/>
            <a:ext cx="91440" cy="9144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3DA2E454-BC5D-B344-BDF6-0FB28851CBBC}"/>
              </a:ext>
            </a:extLst>
          </p:cNvPr>
          <p:cNvSpPr/>
          <p:nvPr/>
        </p:nvSpPr>
        <p:spPr>
          <a:xfrm>
            <a:off x="9057669" y="2895180"/>
            <a:ext cx="91440" cy="9144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DCF0DA9C-7489-7748-94DE-5A3FAC57797C}"/>
              </a:ext>
            </a:extLst>
          </p:cNvPr>
          <p:cNvSpPr/>
          <p:nvPr/>
        </p:nvSpPr>
        <p:spPr>
          <a:xfrm>
            <a:off x="8635393" y="2639389"/>
            <a:ext cx="91440" cy="9144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118114F3-18E3-5A4A-A8C6-2402FF46E3EF}"/>
              </a:ext>
            </a:extLst>
          </p:cNvPr>
          <p:cNvSpPr/>
          <p:nvPr/>
        </p:nvSpPr>
        <p:spPr>
          <a:xfrm>
            <a:off x="8061285" y="2691581"/>
            <a:ext cx="91440" cy="9144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EB2CED23-CD0C-4241-99AC-53BCF337F59B}"/>
              </a:ext>
            </a:extLst>
          </p:cNvPr>
          <p:cNvSpPr/>
          <p:nvPr/>
        </p:nvSpPr>
        <p:spPr>
          <a:xfrm>
            <a:off x="8376523" y="2693669"/>
            <a:ext cx="91440" cy="9144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1A0B4CB-CF0D-874D-9095-06071CA64D1C}"/>
              </a:ext>
            </a:extLst>
          </p:cNvPr>
          <p:cNvSpPr/>
          <p:nvPr/>
        </p:nvSpPr>
        <p:spPr>
          <a:xfrm>
            <a:off x="457200" y="197708"/>
            <a:ext cx="8834278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dirty="0"/>
              <a:t>Age overlap correlation test</a:t>
            </a:r>
          </a:p>
        </p:txBody>
      </p:sp>
    </p:spTree>
    <p:extLst>
      <p:ext uri="{BB962C8B-B14F-4D97-AF65-F5344CB8AC3E}">
        <p14:creationId xmlns:p14="http://schemas.microsoft.com/office/powerpoint/2010/main" val="3936760033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A16C5A51-628F-7348-A6B4-1EE483226559}"/>
              </a:ext>
            </a:extLst>
          </p:cNvPr>
          <p:cNvGrpSpPr/>
          <p:nvPr/>
        </p:nvGrpSpPr>
        <p:grpSpPr>
          <a:xfrm>
            <a:off x="1809750" y="1106548"/>
            <a:ext cx="8572500" cy="5551371"/>
            <a:chOff x="508871" y="1106548"/>
            <a:chExt cx="8572500" cy="5551371"/>
          </a:xfrm>
        </p:grpSpPr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10DDDDF5-E0EE-D84B-BD6C-099C6CBFD095}"/>
                </a:ext>
              </a:extLst>
            </p:cNvPr>
            <p:cNvSpPr txBox="1"/>
            <p:nvPr/>
          </p:nvSpPr>
          <p:spPr>
            <a:xfrm>
              <a:off x="508871" y="6257809"/>
              <a:ext cx="648453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bg1">
                      <a:lumMod val="50000"/>
                    </a:schemeClr>
                  </a:solidFill>
                </a:rPr>
                <a:t>Cardillo and Warren. 2016. Global Ecology and Biogeography.</a:t>
              </a: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832CF26F-FB81-7148-8A61-7649B2D4793B}"/>
                </a:ext>
              </a:extLst>
            </p:cNvPr>
            <p:cNvGrpSpPr/>
            <p:nvPr/>
          </p:nvGrpSpPr>
          <p:grpSpPr>
            <a:xfrm>
              <a:off x="508871" y="1106548"/>
              <a:ext cx="8572500" cy="5160031"/>
              <a:chOff x="508871" y="1106548"/>
              <a:chExt cx="8572500" cy="5160031"/>
            </a:xfrm>
          </p:grpSpPr>
          <p:pic>
            <p:nvPicPr>
              <p:cNvPr id="2" name="Picture 1">
                <a:extLst>
                  <a:ext uri="{FF2B5EF4-FFF2-40B4-BE49-F238E27FC236}">
                    <a16:creationId xmlns:a16="http://schemas.microsoft.com/office/drawing/2014/main" id="{52E5B3C0-1501-2542-9D48-C3501E75B8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08871" y="1106548"/>
                <a:ext cx="8572500" cy="5160031"/>
              </a:xfrm>
              <a:prstGeom prst="rect">
                <a:avLst/>
              </a:prstGeom>
            </p:spPr>
          </p:pic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CA76601E-8BF8-384D-B708-4B2AB3CC7611}"/>
                  </a:ext>
                </a:extLst>
              </p:cNvPr>
              <p:cNvSpPr/>
              <p:nvPr/>
            </p:nvSpPr>
            <p:spPr>
              <a:xfrm>
                <a:off x="2370222" y="1708485"/>
                <a:ext cx="902367" cy="48126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ysClr val="windowText" lastClr="000000"/>
                    </a:solidFill>
                  </a:rPr>
                  <a:t>Range Overlap</a:t>
                </a:r>
              </a:p>
            </p:txBody>
          </p:sp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ADCE12CF-E8D6-9D4D-9B5C-20EB7EF947F6}"/>
                  </a:ext>
                </a:extLst>
              </p:cNvPr>
              <p:cNvSpPr/>
              <p:nvPr/>
            </p:nvSpPr>
            <p:spPr>
              <a:xfrm>
                <a:off x="3461081" y="1708485"/>
                <a:ext cx="902367" cy="48126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rgbClr val="C00000"/>
                    </a:solidFill>
                  </a:rPr>
                  <a:t>Point Overlap</a:t>
                </a:r>
              </a:p>
            </p:txBody>
          </p:sp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BB7F45BF-3971-7849-9278-B72E4B6B2F17}"/>
                  </a:ext>
                </a:extLst>
              </p:cNvPr>
              <p:cNvSpPr/>
              <p:nvPr/>
            </p:nvSpPr>
            <p:spPr>
              <a:xfrm>
                <a:off x="4636163" y="1708485"/>
                <a:ext cx="1536031" cy="48126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600" dirty="0">
                    <a:solidFill>
                      <a:sysClr val="windowText" lastClr="000000"/>
                    </a:solidFill>
                  </a:rPr>
                  <a:t>Local </a:t>
                </a:r>
              </a:p>
              <a:p>
                <a:r>
                  <a:rPr lang="en-US" sz="1600" dirty="0">
                    <a:solidFill>
                      <a:sysClr val="windowText" lastClr="000000"/>
                    </a:solidFill>
                  </a:rPr>
                  <a:t>co-occurrence</a:t>
                </a:r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657FDBB1-6E84-F44A-AD05-F436F3B7AD46}"/>
                  </a:ext>
                </a:extLst>
              </p:cNvPr>
              <p:cNvSpPr/>
              <p:nvPr/>
            </p:nvSpPr>
            <p:spPr>
              <a:xfrm>
                <a:off x="5820947" y="3376283"/>
                <a:ext cx="898772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anchor="ctr">
                <a:spAutoFit/>
              </a:bodyPr>
              <a:lstStyle/>
              <a:p>
                <a:r>
                  <a:rPr lang="en-US" dirty="0">
                    <a:solidFill>
                      <a:schemeClr val="accent4">
                        <a:lumMod val="50000"/>
                      </a:schemeClr>
                    </a:solidFill>
                  </a:rPr>
                  <a:t>Allopatric</a:t>
                </a:r>
              </a:p>
            </p:txBody>
          </p:sp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7F92C3B0-332E-F041-A138-687056BBDB3B}"/>
                  </a:ext>
                </a:extLst>
              </p:cNvPr>
              <p:cNvSpPr/>
              <p:nvPr/>
            </p:nvSpPr>
            <p:spPr>
              <a:xfrm>
                <a:off x="5820947" y="2485349"/>
                <a:ext cx="898772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anchor="ctr">
                <a:spAutoFit/>
              </a:bodyPr>
              <a:lstStyle/>
              <a:p>
                <a:r>
                  <a:rPr lang="en-US" dirty="0">
                    <a:solidFill>
                      <a:schemeClr val="accent4">
                        <a:lumMod val="50000"/>
                      </a:schemeClr>
                    </a:solidFill>
                  </a:rPr>
                  <a:t>Allopatric</a:t>
                </a:r>
              </a:p>
            </p:txBody>
          </p:sp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C47F5A4B-3A78-4340-8A7F-EC83168BED34}"/>
                  </a:ext>
                </a:extLst>
              </p:cNvPr>
              <p:cNvSpPr/>
              <p:nvPr/>
            </p:nvSpPr>
            <p:spPr>
              <a:xfrm>
                <a:off x="5805526" y="4605672"/>
                <a:ext cx="929613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FF0000"/>
                    </a:solidFill>
                  </a:rPr>
                  <a:t>Sympatric</a:t>
                </a:r>
                <a:endParaRPr lang="en-US" dirty="0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26330138-3273-EB44-9417-62D035479AE3}"/>
                  </a:ext>
                </a:extLst>
              </p:cNvPr>
              <p:cNvSpPr/>
              <p:nvPr/>
            </p:nvSpPr>
            <p:spPr>
              <a:xfrm>
                <a:off x="5805526" y="5496606"/>
                <a:ext cx="929613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FF0000"/>
                    </a:solidFill>
                  </a:rPr>
                  <a:t>Sympatric</a:t>
                </a:r>
                <a:endParaRPr lang="en-US" dirty="0"/>
              </a:p>
            </p:txBody>
          </p:sp>
        </p:grp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F60D9CD6-41F6-AD42-A539-3B8B26337C7E}"/>
              </a:ext>
            </a:extLst>
          </p:cNvPr>
          <p:cNvSpPr/>
          <p:nvPr/>
        </p:nvSpPr>
        <p:spPr>
          <a:xfrm>
            <a:off x="457200" y="197708"/>
            <a:ext cx="8834278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dirty="0"/>
              <a:t>Age overlap correlation test</a:t>
            </a:r>
          </a:p>
        </p:txBody>
      </p:sp>
    </p:spTree>
    <p:extLst>
      <p:ext uri="{BB962C8B-B14F-4D97-AF65-F5344CB8AC3E}">
        <p14:creationId xmlns:p14="http://schemas.microsoft.com/office/powerpoint/2010/main" val="310915038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oup 60">
            <a:extLst>
              <a:ext uri="{FF2B5EF4-FFF2-40B4-BE49-F238E27FC236}">
                <a16:creationId xmlns:a16="http://schemas.microsoft.com/office/drawing/2014/main" id="{0F60217B-525F-BA44-B35B-301FDE5D1DC3}"/>
              </a:ext>
            </a:extLst>
          </p:cNvPr>
          <p:cNvGrpSpPr/>
          <p:nvPr/>
        </p:nvGrpSpPr>
        <p:grpSpPr>
          <a:xfrm>
            <a:off x="665190" y="1352302"/>
            <a:ext cx="5002359" cy="5082640"/>
            <a:chOff x="1450637" y="1219596"/>
            <a:chExt cx="5002359" cy="5082640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820D7B4F-B26D-6948-B480-75C2ED17C2A9}"/>
                </a:ext>
              </a:extLst>
            </p:cNvPr>
            <p:cNvGrpSpPr/>
            <p:nvPr/>
          </p:nvGrpSpPr>
          <p:grpSpPr>
            <a:xfrm>
              <a:off x="1450637" y="1219596"/>
              <a:ext cx="2964339" cy="5082640"/>
              <a:chOff x="1531917" y="1128156"/>
              <a:chExt cx="2964339" cy="5082640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549D0B01-409C-8C44-A034-7830A972EACC}"/>
                  </a:ext>
                </a:extLst>
              </p:cNvPr>
              <p:cNvGrpSpPr/>
              <p:nvPr/>
            </p:nvGrpSpPr>
            <p:grpSpPr>
              <a:xfrm>
                <a:off x="1531917" y="1128156"/>
                <a:ext cx="2878034" cy="5082640"/>
                <a:chOff x="1531917" y="1128156"/>
                <a:chExt cx="2878034" cy="5082640"/>
              </a:xfrm>
            </p:grpSpPr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9A072648-A2B1-CC4D-AB76-EBB92AB29433}"/>
                    </a:ext>
                  </a:extLst>
                </p:cNvPr>
                <p:cNvGrpSpPr/>
                <p:nvPr/>
              </p:nvGrpSpPr>
              <p:grpSpPr>
                <a:xfrm>
                  <a:off x="1531917" y="1128156"/>
                  <a:ext cx="2878034" cy="5082640"/>
                  <a:chOff x="1531917" y="1128156"/>
                  <a:chExt cx="2878034" cy="5082640"/>
                </a:xfrm>
              </p:grpSpPr>
              <p:pic>
                <p:nvPicPr>
                  <p:cNvPr id="4" name="Picture 3">
                    <a:extLst>
                      <a:ext uri="{FF2B5EF4-FFF2-40B4-BE49-F238E27FC236}">
                        <a16:creationId xmlns:a16="http://schemas.microsoft.com/office/drawing/2014/main" id="{E2A08398-662C-B845-A4BB-0498C974283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">
                    <a:clrChange>
                      <a:clrFrom>
                        <a:srgbClr val="000000">
                          <a:alpha val="0"/>
                        </a:srgbClr>
                      </a:clrFrom>
                      <a:clrTo>
                        <a:srgbClr val="000000">
                          <a:alpha val="0"/>
                        </a:srgbClr>
                      </a:clrTo>
                    </a:clrChange>
                    <a:grayscl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3076" t="9345" r="61778" b="11698"/>
                  <a:stretch/>
                </p:blipFill>
                <p:spPr bwMode="auto">
                  <a:xfrm>
                    <a:off x="1531917" y="1128156"/>
                    <a:ext cx="2878034" cy="5082640"/>
                  </a:xfrm>
                  <a:prstGeom prst="rect">
                    <a:avLst/>
                  </a:prstGeom>
                  <a:ln>
                    <a:noFill/>
                  </a:ln>
                  <a:extLst>
                    <a:ext uri="{53640926-AAD7-44D8-BBD7-CCE9431645EC}">
                      <a14:shadowObscured xmlns:a14="http://schemas.microsoft.com/office/drawing/2010/main"/>
                    </a:ext>
                  </a:extLst>
                </p:spPr>
              </p:pic>
              <p:sp>
                <p:nvSpPr>
                  <p:cNvPr id="13" name="Rectangle 12">
                    <a:extLst>
                      <a:ext uri="{FF2B5EF4-FFF2-40B4-BE49-F238E27FC236}">
                        <a16:creationId xmlns:a16="http://schemas.microsoft.com/office/drawing/2014/main" id="{8D84F92E-4ACC-A34F-9EDE-A7301052357A}"/>
                      </a:ext>
                    </a:extLst>
                  </p:cNvPr>
                  <p:cNvSpPr/>
                  <p:nvPr/>
                </p:nvSpPr>
                <p:spPr>
                  <a:xfrm>
                    <a:off x="3928263" y="1733702"/>
                    <a:ext cx="219456" cy="190196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AC1E552D-9A08-2C4E-959F-B850E85BBDC9}"/>
                    </a:ext>
                  </a:extLst>
                </p:cNvPr>
                <p:cNvSpPr txBox="1"/>
                <p:nvPr/>
              </p:nvSpPr>
              <p:spPr>
                <a:xfrm>
                  <a:off x="3879055" y="1626248"/>
                  <a:ext cx="508473" cy="43088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00" dirty="0">
                      <a:solidFill>
                        <a:srgbClr val="C00000"/>
                      </a:solidFill>
                    </a:rPr>
                    <a:t>0.233</a:t>
                  </a:r>
                </a:p>
                <a:p>
                  <a:r>
                    <a:rPr lang="en-US" sz="1100" dirty="0"/>
                    <a:t>0.890</a:t>
                  </a:r>
                </a:p>
              </p:txBody>
            </p:sp>
          </p:grp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0207F252-5271-9241-9B99-22384A17C1EA}"/>
                  </a:ext>
                </a:extLst>
              </p:cNvPr>
              <p:cNvSpPr/>
              <p:nvPr/>
            </p:nvSpPr>
            <p:spPr>
              <a:xfrm>
                <a:off x="3464062" y="2502115"/>
                <a:ext cx="219456" cy="19019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7C4BDE0-008B-6844-8BE1-A9F072F9735F}"/>
                  </a:ext>
                </a:extLst>
              </p:cNvPr>
              <p:cNvSpPr txBox="1"/>
              <p:nvPr/>
            </p:nvSpPr>
            <p:spPr>
              <a:xfrm>
                <a:off x="3389966" y="2382038"/>
                <a:ext cx="508473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>
                    <a:solidFill>
                      <a:srgbClr val="C00000"/>
                    </a:solidFill>
                  </a:rPr>
                  <a:t>0.000</a:t>
                </a:r>
              </a:p>
              <a:p>
                <a:r>
                  <a:rPr lang="en-US" sz="1100" dirty="0"/>
                  <a:t>0.000</a:t>
                </a:r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1E30BFB6-ADF0-0449-8580-3292FD3F5DFD}"/>
                  </a:ext>
                </a:extLst>
              </p:cNvPr>
              <p:cNvSpPr/>
              <p:nvPr/>
            </p:nvSpPr>
            <p:spPr>
              <a:xfrm>
                <a:off x="3687822" y="2742806"/>
                <a:ext cx="219456" cy="19019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E0E90953-3445-BC4F-A133-612662F12A15}"/>
                  </a:ext>
                </a:extLst>
              </p:cNvPr>
              <p:cNvSpPr/>
              <p:nvPr/>
            </p:nvSpPr>
            <p:spPr>
              <a:xfrm>
                <a:off x="3446247" y="2843652"/>
                <a:ext cx="219456" cy="19019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8CE8EF3-1ACD-D94E-9360-3C1591530C2C}"/>
                  </a:ext>
                </a:extLst>
              </p:cNvPr>
              <p:cNvSpPr txBox="1"/>
              <p:nvPr/>
            </p:nvSpPr>
            <p:spPr>
              <a:xfrm>
                <a:off x="3370582" y="2776650"/>
                <a:ext cx="508473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>
                    <a:solidFill>
                      <a:srgbClr val="C00000"/>
                    </a:solidFill>
                  </a:rPr>
                  <a:t>0.000</a:t>
                </a:r>
              </a:p>
              <a:p>
                <a:r>
                  <a:rPr lang="en-US" sz="1100" dirty="0"/>
                  <a:t>0.000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E1511D4-2635-A343-A0C3-9BC613975C42}"/>
                  </a:ext>
                </a:extLst>
              </p:cNvPr>
              <p:cNvSpPr txBox="1"/>
              <p:nvPr/>
            </p:nvSpPr>
            <p:spPr>
              <a:xfrm>
                <a:off x="3722156" y="2622460"/>
                <a:ext cx="508473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>
                    <a:solidFill>
                      <a:srgbClr val="C00000"/>
                    </a:solidFill>
                  </a:rPr>
                  <a:t>0.000</a:t>
                </a:r>
              </a:p>
              <a:p>
                <a:r>
                  <a:rPr lang="en-US" sz="1100" dirty="0"/>
                  <a:t>0.000</a:t>
                </a:r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3C5CCBD5-B20F-A94B-9CAF-9E715C33FECB}"/>
                  </a:ext>
                </a:extLst>
              </p:cNvPr>
              <p:cNvSpPr/>
              <p:nvPr/>
            </p:nvSpPr>
            <p:spPr>
              <a:xfrm>
                <a:off x="1804166" y="2249168"/>
                <a:ext cx="219456" cy="19019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BA225851-0AC5-1D43-BDA2-323FCEEF1286}"/>
                  </a:ext>
                </a:extLst>
              </p:cNvPr>
              <p:cNvSpPr/>
              <p:nvPr/>
            </p:nvSpPr>
            <p:spPr>
              <a:xfrm>
                <a:off x="2416553" y="3238804"/>
                <a:ext cx="219456" cy="19019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799811D7-97BA-E44E-BF3E-CB0A620950F9}"/>
                  </a:ext>
                </a:extLst>
              </p:cNvPr>
              <p:cNvSpPr/>
              <p:nvPr/>
            </p:nvSpPr>
            <p:spPr>
              <a:xfrm>
                <a:off x="3305111" y="3517619"/>
                <a:ext cx="219456" cy="19019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03B6AE76-D61C-A846-B16B-E0CF805E4153}"/>
                  </a:ext>
                </a:extLst>
              </p:cNvPr>
              <p:cNvSpPr/>
              <p:nvPr/>
            </p:nvSpPr>
            <p:spPr>
              <a:xfrm>
                <a:off x="3986399" y="3740060"/>
                <a:ext cx="219456" cy="19019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D5BA3F6-1746-0741-8D4E-5B0A9CD8A1BC}"/>
                  </a:ext>
                </a:extLst>
              </p:cNvPr>
              <p:cNvSpPr txBox="1"/>
              <p:nvPr/>
            </p:nvSpPr>
            <p:spPr>
              <a:xfrm>
                <a:off x="1698232" y="2008477"/>
                <a:ext cx="508473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>
                    <a:solidFill>
                      <a:srgbClr val="C00000"/>
                    </a:solidFill>
                  </a:rPr>
                  <a:t>0.068</a:t>
                </a:r>
              </a:p>
              <a:p>
                <a:r>
                  <a:rPr lang="en-US" sz="1100" dirty="0"/>
                  <a:t>0.213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A415913-557C-A344-BBF3-D3F8BCC16C19}"/>
                  </a:ext>
                </a:extLst>
              </p:cNvPr>
              <p:cNvSpPr txBox="1"/>
              <p:nvPr/>
            </p:nvSpPr>
            <p:spPr>
              <a:xfrm>
                <a:off x="2366559" y="3107659"/>
                <a:ext cx="508473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>
                    <a:solidFill>
                      <a:srgbClr val="C00000"/>
                    </a:solidFill>
                  </a:rPr>
                  <a:t>0.003</a:t>
                </a:r>
              </a:p>
              <a:p>
                <a:r>
                  <a:rPr lang="en-US" sz="1100" dirty="0"/>
                  <a:t>0.000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CBA62ED-68A6-FA4A-AFAE-C68F454DEF7C}"/>
                  </a:ext>
                </a:extLst>
              </p:cNvPr>
              <p:cNvSpPr txBox="1"/>
              <p:nvPr/>
            </p:nvSpPr>
            <p:spPr>
              <a:xfrm>
                <a:off x="3244306" y="3424457"/>
                <a:ext cx="508473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>
                    <a:solidFill>
                      <a:srgbClr val="C00000"/>
                    </a:solidFill>
                  </a:rPr>
                  <a:t>0.026</a:t>
                </a:r>
              </a:p>
              <a:p>
                <a:r>
                  <a:rPr lang="en-US" sz="1100" dirty="0"/>
                  <a:t>0.033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4950761-2AE6-5B41-B60B-079B7FCC857E}"/>
                  </a:ext>
                </a:extLst>
              </p:cNvPr>
              <p:cNvSpPr txBox="1"/>
              <p:nvPr/>
            </p:nvSpPr>
            <p:spPr>
              <a:xfrm>
                <a:off x="3901478" y="3620342"/>
                <a:ext cx="508473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>
                    <a:solidFill>
                      <a:srgbClr val="C00000"/>
                    </a:solidFill>
                  </a:rPr>
                  <a:t>0.216</a:t>
                </a:r>
              </a:p>
              <a:p>
                <a:r>
                  <a:rPr lang="en-US" sz="1100" dirty="0"/>
                  <a:t>0.670</a:t>
                </a:r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95C10984-39B4-5240-9310-C72C2F735CBC}"/>
                  </a:ext>
                </a:extLst>
              </p:cNvPr>
              <p:cNvSpPr/>
              <p:nvPr/>
            </p:nvSpPr>
            <p:spPr>
              <a:xfrm>
                <a:off x="3377268" y="4190225"/>
                <a:ext cx="219456" cy="19019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09D3349A-4949-AB46-8801-174E51F07615}"/>
                  </a:ext>
                </a:extLst>
              </p:cNvPr>
              <p:cNvSpPr/>
              <p:nvPr/>
            </p:nvSpPr>
            <p:spPr>
              <a:xfrm>
                <a:off x="3234255" y="4757969"/>
                <a:ext cx="219456" cy="14752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28C047F9-5331-194A-B800-E604D53ACFD4}"/>
                  </a:ext>
                </a:extLst>
              </p:cNvPr>
              <p:cNvSpPr/>
              <p:nvPr/>
            </p:nvSpPr>
            <p:spPr>
              <a:xfrm>
                <a:off x="3248327" y="4717238"/>
                <a:ext cx="108446" cy="14752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D58D52A-092C-1C48-801B-A78F917D7337}"/>
                  </a:ext>
                </a:extLst>
              </p:cNvPr>
              <p:cNvSpPr txBox="1"/>
              <p:nvPr/>
            </p:nvSpPr>
            <p:spPr>
              <a:xfrm>
                <a:off x="3135729" y="4646589"/>
                <a:ext cx="508473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>
                    <a:solidFill>
                      <a:srgbClr val="C00000"/>
                    </a:solidFill>
                  </a:rPr>
                  <a:t>0.093</a:t>
                </a:r>
              </a:p>
              <a:p>
                <a:r>
                  <a:rPr lang="en-US" sz="1100" dirty="0"/>
                  <a:t>0.068</a:t>
                </a:r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DC6F1B71-5FB1-934E-8D47-72E71A32C430}"/>
                  </a:ext>
                </a:extLst>
              </p:cNvPr>
              <p:cNvSpPr/>
              <p:nvPr/>
            </p:nvSpPr>
            <p:spPr>
              <a:xfrm>
                <a:off x="3718117" y="5073333"/>
                <a:ext cx="219456" cy="19019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7269E131-269E-E546-9A86-FF0F9A85689C}"/>
                  </a:ext>
                </a:extLst>
              </p:cNvPr>
              <p:cNvSpPr/>
              <p:nvPr/>
            </p:nvSpPr>
            <p:spPr>
              <a:xfrm>
                <a:off x="3876671" y="4745105"/>
                <a:ext cx="219456" cy="19019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388942DD-F831-BB49-AF44-BDD81AACD367}"/>
                  </a:ext>
                </a:extLst>
              </p:cNvPr>
              <p:cNvSpPr/>
              <p:nvPr/>
            </p:nvSpPr>
            <p:spPr>
              <a:xfrm>
                <a:off x="3690035" y="4650007"/>
                <a:ext cx="157465" cy="19019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29F683C-385F-0B4D-9AF3-E0FDCACBCD58}"/>
                  </a:ext>
                </a:extLst>
              </p:cNvPr>
              <p:cNvSpPr txBox="1"/>
              <p:nvPr/>
            </p:nvSpPr>
            <p:spPr>
              <a:xfrm>
                <a:off x="3339027" y="4064090"/>
                <a:ext cx="508473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>
                    <a:solidFill>
                      <a:srgbClr val="C00000"/>
                    </a:solidFill>
                  </a:rPr>
                  <a:t>0.002</a:t>
                </a:r>
              </a:p>
              <a:p>
                <a:r>
                  <a:rPr lang="en-US" sz="1100" dirty="0"/>
                  <a:t>0.009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0085788-E6BD-2D43-B477-7D27592FF110}"/>
                  </a:ext>
                </a:extLst>
              </p:cNvPr>
              <p:cNvSpPr txBox="1"/>
              <p:nvPr/>
            </p:nvSpPr>
            <p:spPr>
              <a:xfrm>
                <a:off x="3581784" y="4526020"/>
                <a:ext cx="508473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>
                    <a:solidFill>
                      <a:srgbClr val="C00000"/>
                    </a:solidFill>
                  </a:rPr>
                  <a:t>0.350</a:t>
                </a:r>
              </a:p>
              <a:p>
                <a:r>
                  <a:rPr lang="en-US" sz="1100" dirty="0"/>
                  <a:t>0.339</a:t>
                </a: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285190D-8DD4-EE47-BD7D-6F4CDFA1B2E6}"/>
                  </a:ext>
                </a:extLst>
              </p:cNvPr>
              <p:cNvSpPr txBox="1"/>
              <p:nvPr/>
            </p:nvSpPr>
            <p:spPr>
              <a:xfrm>
                <a:off x="3684258" y="4994301"/>
                <a:ext cx="508473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>
                    <a:solidFill>
                      <a:srgbClr val="C00000"/>
                    </a:solidFill>
                  </a:rPr>
                  <a:t>0.006</a:t>
                </a:r>
              </a:p>
              <a:p>
                <a:r>
                  <a:rPr lang="en-US" sz="1100" dirty="0"/>
                  <a:t>0.017</a:t>
                </a:r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151B24B2-D186-4945-85D6-ED19441E57C2}"/>
                  </a:ext>
                </a:extLst>
              </p:cNvPr>
              <p:cNvSpPr/>
              <p:nvPr/>
            </p:nvSpPr>
            <p:spPr>
              <a:xfrm>
                <a:off x="4045986" y="5407129"/>
                <a:ext cx="219456" cy="19019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D2F4158-7853-1440-81FA-6734AD7F9572}"/>
                  </a:ext>
                </a:extLst>
              </p:cNvPr>
              <p:cNvSpPr txBox="1"/>
              <p:nvPr/>
            </p:nvSpPr>
            <p:spPr>
              <a:xfrm>
                <a:off x="3987783" y="4642446"/>
                <a:ext cx="508473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>
                    <a:solidFill>
                      <a:srgbClr val="C00000"/>
                    </a:solidFill>
                  </a:rPr>
                  <a:t>0.211</a:t>
                </a:r>
              </a:p>
              <a:p>
                <a:r>
                  <a:rPr lang="en-US" sz="1100" dirty="0"/>
                  <a:t>0.269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3009ECA-C229-F54D-A968-9CA30F39FC1E}"/>
                  </a:ext>
                </a:extLst>
              </p:cNvPr>
              <p:cNvSpPr txBox="1"/>
              <p:nvPr/>
            </p:nvSpPr>
            <p:spPr>
              <a:xfrm>
                <a:off x="3974850" y="5298957"/>
                <a:ext cx="508473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>
                    <a:solidFill>
                      <a:srgbClr val="C00000"/>
                    </a:solidFill>
                  </a:rPr>
                  <a:t>0.377</a:t>
                </a:r>
              </a:p>
              <a:p>
                <a:r>
                  <a:rPr lang="en-US" sz="1100" dirty="0"/>
                  <a:t>0.394</a:t>
                </a:r>
              </a:p>
            </p:txBody>
          </p:sp>
        </p:grp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4C146303-30F6-CB41-8064-74EB54232B06}"/>
                </a:ext>
              </a:extLst>
            </p:cNvPr>
            <p:cNvSpPr txBox="1"/>
            <p:nvPr/>
          </p:nvSpPr>
          <p:spPr>
            <a:xfrm>
              <a:off x="4274836" y="1275261"/>
              <a:ext cx="133523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>
                  <a:solidFill>
                    <a:srgbClr val="1600FF"/>
                  </a:solidFill>
                </a:rPr>
                <a:t>Galax </a:t>
              </a:r>
              <a:r>
                <a:rPr lang="en-US" sz="1400" i="1" dirty="0" err="1">
                  <a:solidFill>
                    <a:srgbClr val="1600FF"/>
                  </a:solidFill>
                </a:rPr>
                <a:t>urceolata</a:t>
              </a:r>
              <a:endParaRPr lang="en-US" sz="1400" i="1" dirty="0">
                <a:solidFill>
                  <a:srgbClr val="1600FF"/>
                </a:solidFill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5D3CCA03-D248-2A41-9998-FFF3154D14A7}"/>
                </a:ext>
              </a:extLst>
            </p:cNvPr>
            <p:cNvSpPr txBox="1"/>
            <p:nvPr/>
          </p:nvSpPr>
          <p:spPr>
            <a:xfrm>
              <a:off x="4274836" y="1605836"/>
              <a:ext cx="189013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>
                  <a:solidFill>
                    <a:srgbClr val="1600FF"/>
                  </a:solidFill>
                </a:rPr>
                <a:t>Pyxidanthera barbulata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355079D9-2F7A-FB4A-BD02-74214CB2434A}"/>
                </a:ext>
              </a:extLst>
            </p:cNvPr>
            <p:cNvSpPr txBox="1"/>
            <p:nvPr/>
          </p:nvSpPr>
          <p:spPr>
            <a:xfrm>
              <a:off x="4274836" y="1931734"/>
              <a:ext cx="18687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>
                  <a:solidFill>
                    <a:srgbClr val="1600FF"/>
                  </a:solidFill>
                </a:rPr>
                <a:t>Pyxidanthera brevifolia</a:t>
              </a:r>
              <a:endParaRPr lang="en-US" sz="1400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45781C7-4EED-3E42-A410-6B7538CF07A6}"/>
                </a:ext>
              </a:extLst>
            </p:cNvPr>
            <p:cNvSpPr txBox="1"/>
            <p:nvPr/>
          </p:nvSpPr>
          <p:spPr>
            <a:xfrm>
              <a:off x="4274836" y="2275886"/>
              <a:ext cx="136127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>
                  <a:solidFill>
                    <a:srgbClr val="FF0202"/>
                  </a:solidFill>
                </a:rPr>
                <a:t>Shortia sinensis 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4BDCB6F0-821D-BB4F-A7D7-84FFAD65835A}"/>
                </a:ext>
              </a:extLst>
            </p:cNvPr>
            <p:cNvSpPr txBox="1"/>
            <p:nvPr/>
          </p:nvSpPr>
          <p:spPr>
            <a:xfrm>
              <a:off x="4274836" y="2596588"/>
              <a:ext cx="131433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>
                  <a:solidFill>
                    <a:srgbClr val="FFB90E"/>
                  </a:solidFill>
                </a:rPr>
                <a:t>Shortia uniflora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50895024-7ACA-BC4A-A1A4-C39BFFEF7B7C}"/>
                </a:ext>
              </a:extLst>
            </p:cNvPr>
            <p:cNvSpPr txBox="1"/>
            <p:nvPr/>
          </p:nvSpPr>
          <p:spPr>
            <a:xfrm>
              <a:off x="4274836" y="2917290"/>
              <a:ext cx="160306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>
                  <a:solidFill>
                    <a:srgbClr val="FF0000"/>
                  </a:solidFill>
                </a:rPr>
                <a:t>Shortia rotundifolia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829F7567-E02F-084A-9251-8A41AED75F2E}"/>
                </a:ext>
              </a:extLst>
            </p:cNvPr>
            <p:cNvSpPr txBox="1"/>
            <p:nvPr/>
          </p:nvSpPr>
          <p:spPr>
            <a:xfrm>
              <a:off x="4274836" y="3275111"/>
              <a:ext cx="150496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>
                  <a:solidFill>
                    <a:srgbClr val="1600FF"/>
                  </a:solidFill>
                </a:rPr>
                <a:t>Shortia galacifolia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FB87D605-FE07-104B-89CC-9BC6BC9C0B4A}"/>
                </a:ext>
              </a:extLst>
            </p:cNvPr>
            <p:cNvSpPr txBox="1"/>
            <p:nvPr/>
          </p:nvSpPr>
          <p:spPr>
            <a:xfrm>
              <a:off x="4274836" y="3633085"/>
              <a:ext cx="217816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>
                  <a:solidFill>
                    <a:srgbClr val="FFB90E"/>
                  </a:solidFill>
                </a:rPr>
                <a:t>Schizocodon soldanelloides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75B18AD1-D9EC-1A4E-8833-1A6F10A2FC22}"/>
                </a:ext>
              </a:extLst>
            </p:cNvPr>
            <p:cNvSpPr txBox="1"/>
            <p:nvPr/>
          </p:nvSpPr>
          <p:spPr>
            <a:xfrm>
              <a:off x="4274836" y="3928693"/>
              <a:ext cx="17672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>
                  <a:solidFill>
                    <a:srgbClr val="FFB90E"/>
                  </a:solidFill>
                </a:rPr>
                <a:t>Schizocodon ilicifolius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3A69634C-C177-FE49-868A-E32AC69213FC}"/>
                </a:ext>
              </a:extLst>
            </p:cNvPr>
            <p:cNvSpPr txBox="1"/>
            <p:nvPr/>
          </p:nvSpPr>
          <p:spPr>
            <a:xfrm>
              <a:off x="4274836" y="4281390"/>
              <a:ext cx="139211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>
                  <a:solidFill>
                    <a:srgbClr val="FFB90E"/>
                  </a:solidFill>
                </a:rPr>
                <a:t>Diapensia wardii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4B364DE9-4953-A448-A33A-518AC08A6319}"/>
                </a:ext>
              </a:extLst>
            </p:cNvPr>
            <p:cNvSpPr txBox="1"/>
            <p:nvPr/>
          </p:nvSpPr>
          <p:spPr>
            <a:xfrm>
              <a:off x="4274836" y="4633515"/>
              <a:ext cx="15335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>
                  <a:solidFill>
                    <a:srgbClr val="006401"/>
                  </a:solidFill>
                </a:rPr>
                <a:t>Diapensia obovata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F31BB379-55B3-B344-9EC6-3F2ED0437AFB}"/>
                </a:ext>
              </a:extLst>
            </p:cNvPr>
            <p:cNvSpPr txBox="1"/>
            <p:nvPr/>
          </p:nvSpPr>
          <p:spPr>
            <a:xfrm>
              <a:off x="4274836" y="5285890"/>
              <a:ext cx="161858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>
                  <a:solidFill>
                    <a:srgbClr val="EE7700"/>
                  </a:solidFill>
                </a:rPr>
                <a:t>Diapensia purpurea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C7B624CC-7132-4C41-BFFC-791712759DCC}"/>
                </a:ext>
              </a:extLst>
            </p:cNvPr>
            <p:cNvSpPr txBox="1"/>
            <p:nvPr/>
          </p:nvSpPr>
          <p:spPr>
            <a:xfrm>
              <a:off x="4274836" y="5602101"/>
              <a:ext cx="165987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>
                  <a:solidFill>
                    <a:srgbClr val="EE7700"/>
                  </a:solidFill>
                </a:rPr>
                <a:t>Diapensia himalaica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406520E4-AABF-A940-B584-124E0AA76FBA}"/>
                </a:ext>
              </a:extLst>
            </p:cNvPr>
            <p:cNvSpPr txBox="1"/>
            <p:nvPr/>
          </p:nvSpPr>
          <p:spPr>
            <a:xfrm>
              <a:off x="4274836" y="4947153"/>
              <a:ext cx="16499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>
                  <a:solidFill>
                    <a:srgbClr val="006401"/>
                  </a:solidFill>
                </a:rPr>
                <a:t>Diapensia lapponica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5D0326DD-9F87-A540-8457-B895FB9831D0}"/>
                </a:ext>
              </a:extLst>
            </p:cNvPr>
            <p:cNvSpPr txBox="1"/>
            <p:nvPr/>
          </p:nvSpPr>
          <p:spPr>
            <a:xfrm>
              <a:off x="4274836" y="5954740"/>
              <a:ext cx="160409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>
                  <a:solidFill>
                    <a:srgbClr val="EE7700"/>
                  </a:solidFill>
                </a:rPr>
                <a:t>Berneuxia </a:t>
              </a:r>
              <a:r>
                <a:rPr lang="en-US" sz="1400" i="1" dirty="0" err="1">
                  <a:solidFill>
                    <a:srgbClr val="EE7700"/>
                  </a:solidFill>
                </a:rPr>
                <a:t>thibetica</a:t>
              </a:r>
              <a:endParaRPr lang="en-US" sz="1400" i="1" dirty="0">
                <a:solidFill>
                  <a:srgbClr val="EE7700"/>
                </a:solidFill>
              </a:endParaRPr>
            </a:p>
          </p:txBody>
        </p:sp>
      </p:grpSp>
      <p:pic>
        <p:nvPicPr>
          <p:cNvPr id="64" name="Picture 63">
            <a:extLst>
              <a:ext uri="{FF2B5EF4-FFF2-40B4-BE49-F238E27FC236}">
                <a16:creationId xmlns:a16="http://schemas.microsoft.com/office/drawing/2014/main" id="{7300DB8E-1E89-CF4C-AA1D-5FB4C2C2555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402" b="53366"/>
          <a:stretch/>
        </p:blipFill>
        <p:spPr bwMode="auto">
          <a:xfrm>
            <a:off x="8095461" y="1115231"/>
            <a:ext cx="3351428" cy="246921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F07B5C7D-2752-AE4E-AF14-4FEFE9EA3E5F}"/>
              </a:ext>
            </a:extLst>
          </p:cNvPr>
          <p:cNvSpPr txBox="1"/>
          <p:nvPr/>
        </p:nvSpPr>
        <p:spPr>
          <a:xfrm>
            <a:off x="8997387" y="1015812"/>
            <a:ext cx="1292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Point-based</a:t>
            </a:r>
          </a:p>
        </p:txBody>
      </p:sp>
      <p:pic>
        <p:nvPicPr>
          <p:cNvPr id="67" name="Picture 66">
            <a:extLst>
              <a:ext uri="{FF2B5EF4-FFF2-40B4-BE49-F238E27FC236}">
                <a16:creationId xmlns:a16="http://schemas.microsoft.com/office/drawing/2014/main" id="{673E8A15-8510-804F-97BA-C714B6C114E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402" t="49077" b="5401"/>
          <a:stretch/>
        </p:blipFill>
        <p:spPr bwMode="auto">
          <a:xfrm>
            <a:off x="8059755" y="4070946"/>
            <a:ext cx="3351428" cy="241031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538D131B-8DE5-AF46-9D6D-7FD97968C013}"/>
              </a:ext>
            </a:extLst>
          </p:cNvPr>
          <p:cNvSpPr txBox="1"/>
          <p:nvPr/>
        </p:nvSpPr>
        <p:spPr>
          <a:xfrm>
            <a:off x="9119183" y="6459443"/>
            <a:ext cx="10493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Age (MYA)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EC6CE55F-DDC3-CA4A-8CCE-91E6C299B63C}"/>
              </a:ext>
            </a:extLst>
          </p:cNvPr>
          <p:cNvSpPr txBox="1"/>
          <p:nvPr/>
        </p:nvSpPr>
        <p:spPr>
          <a:xfrm>
            <a:off x="9119183" y="3524677"/>
            <a:ext cx="10493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Age (MYA)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3108E076-F2EA-4A4D-8EDF-E92EF5DBD843}"/>
              </a:ext>
            </a:extLst>
          </p:cNvPr>
          <p:cNvSpPr txBox="1"/>
          <p:nvPr/>
        </p:nvSpPr>
        <p:spPr>
          <a:xfrm>
            <a:off x="8946540" y="3918904"/>
            <a:ext cx="1394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Range-based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2097926B-32F3-3247-A4D2-80E0332AEBD8}"/>
              </a:ext>
            </a:extLst>
          </p:cNvPr>
          <p:cNvSpPr txBox="1"/>
          <p:nvPr/>
        </p:nvSpPr>
        <p:spPr>
          <a:xfrm rot="16200000">
            <a:off x="7043997" y="5134904"/>
            <a:ext cx="1675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Ecological overlap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7F372AA5-D2B2-6B48-BC0E-A4F1023F2FEF}"/>
              </a:ext>
            </a:extLst>
          </p:cNvPr>
          <p:cNvSpPr txBox="1"/>
          <p:nvPr/>
        </p:nvSpPr>
        <p:spPr>
          <a:xfrm rot="16200000">
            <a:off x="7043997" y="2232970"/>
            <a:ext cx="1675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Ecological overlap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6DEFAACA-2EC5-634E-B47C-34FF205583BB}"/>
              </a:ext>
            </a:extLst>
          </p:cNvPr>
          <p:cNvSpPr/>
          <p:nvPr/>
        </p:nvSpPr>
        <p:spPr>
          <a:xfrm>
            <a:off x="457200" y="197708"/>
            <a:ext cx="8834278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dirty="0"/>
              <a:t>Age overlap correlation test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AFFCC10F-5841-214F-A16C-E77F21B96714}"/>
              </a:ext>
            </a:extLst>
          </p:cNvPr>
          <p:cNvSpPr txBox="1"/>
          <p:nvPr/>
        </p:nvSpPr>
        <p:spPr>
          <a:xfrm>
            <a:off x="13254" y="6488668"/>
            <a:ext cx="55376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Gaynor et al. 2020. Journal of Systematics and Evolution. </a:t>
            </a:r>
          </a:p>
        </p:txBody>
      </p:sp>
    </p:spTree>
    <p:extLst>
      <p:ext uri="{BB962C8B-B14F-4D97-AF65-F5344CB8AC3E}">
        <p14:creationId xmlns:p14="http://schemas.microsoft.com/office/powerpoint/2010/main" val="1488886234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oup 60">
            <a:extLst>
              <a:ext uri="{FF2B5EF4-FFF2-40B4-BE49-F238E27FC236}">
                <a16:creationId xmlns:a16="http://schemas.microsoft.com/office/drawing/2014/main" id="{0F60217B-525F-BA44-B35B-301FDE5D1DC3}"/>
              </a:ext>
            </a:extLst>
          </p:cNvPr>
          <p:cNvGrpSpPr/>
          <p:nvPr/>
        </p:nvGrpSpPr>
        <p:grpSpPr>
          <a:xfrm>
            <a:off x="665190" y="1352302"/>
            <a:ext cx="5002359" cy="5082640"/>
            <a:chOff x="1450637" y="1219596"/>
            <a:chExt cx="5002359" cy="5082640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820D7B4F-B26D-6948-B480-75C2ED17C2A9}"/>
                </a:ext>
              </a:extLst>
            </p:cNvPr>
            <p:cNvGrpSpPr/>
            <p:nvPr/>
          </p:nvGrpSpPr>
          <p:grpSpPr>
            <a:xfrm>
              <a:off x="1450637" y="1219596"/>
              <a:ext cx="2964339" cy="5082640"/>
              <a:chOff x="1531917" y="1128156"/>
              <a:chExt cx="2964339" cy="5082640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549D0B01-409C-8C44-A034-7830A972EACC}"/>
                  </a:ext>
                </a:extLst>
              </p:cNvPr>
              <p:cNvGrpSpPr/>
              <p:nvPr/>
            </p:nvGrpSpPr>
            <p:grpSpPr>
              <a:xfrm>
                <a:off x="1531917" y="1128156"/>
                <a:ext cx="2878034" cy="5082640"/>
                <a:chOff x="1531917" y="1128156"/>
                <a:chExt cx="2878034" cy="5082640"/>
              </a:xfrm>
            </p:grpSpPr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9A072648-A2B1-CC4D-AB76-EBB92AB29433}"/>
                    </a:ext>
                  </a:extLst>
                </p:cNvPr>
                <p:cNvGrpSpPr/>
                <p:nvPr/>
              </p:nvGrpSpPr>
              <p:grpSpPr>
                <a:xfrm>
                  <a:off x="1531917" y="1128156"/>
                  <a:ext cx="2878034" cy="5082640"/>
                  <a:chOff x="1531917" y="1128156"/>
                  <a:chExt cx="2878034" cy="5082640"/>
                </a:xfrm>
              </p:grpSpPr>
              <p:pic>
                <p:nvPicPr>
                  <p:cNvPr id="4" name="Picture 3">
                    <a:extLst>
                      <a:ext uri="{FF2B5EF4-FFF2-40B4-BE49-F238E27FC236}">
                        <a16:creationId xmlns:a16="http://schemas.microsoft.com/office/drawing/2014/main" id="{E2A08398-662C-B845-A4BB-0498C974283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clrChange>
                      <a:clrFrom>
                        <a:srgbClr val="000000">
                          <a:alpha val="0"/>
                        </a:srgbClr>
                      </a:clrFrom>
                      <a:clrTo>
                        <a:srgbClr val="000000">
                          <a:alpha val="0"/>
                        </a:srgbClr>
                      </a:clrTo>
                    </a:clrChange>
                    <a:grayscl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3076" t="9345" r="61778" b="11698"/>
                  <a:stretch/>
                </p:blipFill>
                <p:spPr bwMode="auto">
                  <a:xfrm>
                    <a:off x="1531917" y="1128156"/>
                    <a:ext cx="2878034" cy="5082640"/>
                  </a:xfrm>
                  <a:prstGeom prst="rect">
                    <a:avLst/>
                  </a:prstGeom>
                  <a:ln>
                    <a:noFill/>
                  </a:ln>
                  <a:extLst>
                    <a:ext uri="{53640926-AAD7-44D8-BBD7-CCE9431645EC}">
                      <a14:shadowObscured xmlns:a14="http://schemas.microsoft.com/office/drawing/2010/main"/>
                    </a:ext>
                  </a:extLst>
                </p:spPr>
              </p:pic>
              <p:sp>
                <p:nvSpPr>
                  <p:cNvPr id="13" name="Rectangle 12">
                    <a:extLst>
                      <a:ext uri="{FF2B5EF4-FFF2-40B4-BE49-F238E27FC236}">
                        <a16:creationId xmlns:a16="http://schemas.microsoft.com/office/drawing/2014/main" id="{8D84F92E-4ACC-A34F-9EDE-A7301052357A}"/>
                      </a:ext>
                    </a:extLst>
                  </p:cNvPr>
                  <p:cNvSpPr/>
                  <p:nvPr/>
                </p:nvSpPr>
                <p:spPr>
                  <a:xfrm>
                    <a:off x="3928263" y="1733702"/>
                    <a:ext cx="219456" cy="190196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AC1E552D-9A08-2C4E-959F-B850E85BBDC9}"/>
                    </a:ext>
                  </a:extLst>
                </p:cNvPr>
                <p:cNvSpPr txBox="1"/>
                <p:nvPr/>
              </p:nvSpPr>
              <p:spPr>
                <a:xfrm>
                  <a:off x="3879055" y="1626248"/>
                  <a:ext cx="508473" cy="43088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00" dirty="0">
                      <a:solidFill>
                        <a:srgbClr val="C00000"/>
                      </a:solidFill>
                    </a:rPr>
                    <a:t>0.233</a:t>
                  </a:r>
                </a:p>
                <a:p>
                  <a:r>
                    <a:rPr lang="en-US" sz="1100" dirty="0"/>
                    <a:t>0.890</a:t>
                  </a:r>
                </a:p>
              </p:txBody>
            </p:sp>
          </p:grp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0207F252-5271-9241-9B99-22384A17C1EA}"/>
                  </a:ext>
                </a:extLst>
              </p:cNvPr>
              <p:cNvSpPr/>
              <p:nvPr/>
            </p:nvSpPr>
            <p:spPr>
              <a:xfrm>
                <a:off x="3464062" y="2502115"/>
                <a:ext cx="219456" cy="19019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7C4BDE0-008B-6844-8BE1-A9F072F9735F}"/>
                  </a:ext>
                </a:extLst>
              </p:cNvPr>
              <p:cNvSpPr txBox="1"/>
              <p:nvPr/>
            </p:nvSpPr>
            <p:spPr>
              <a:xfrm>
                <a:off x="3389966" y="2382038"/>
                <a:ext cx="508473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>
                    <a:solidFill>
                      <a:srgbClr val="C00000"/>
                    </a:solidFill>
                  </a:rPr>
                  <a:t>0.000</a:t>
                </a:r>
              </a:p>
              <a:p>
                <a:r>
                  <a:rPr lang="en-US" sz="1100" dirty="0"/>
                  <a:t>0.000</a:t>
                </a:r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1E30BFB6-ADF0-0449-8580-3292FD3F5DFD}"/>
                  </a:ext>
                </a:extLst>
              </p:cNvPr>
              <p:cNvSpPr/>
              <p:nvPr/>
            </p:nvSpPr>
            <p:spPr>
              <a:xfrm>
                <a:off x="3687822" y="2742806"/>
                <a:ext cx="219456" cy="19019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E0E90953-3445-BC4F-A133-612662F12A15}"/>
                  </a:ext>
                </a:extLst>
              </p:cNvPr>
              <p:cNvSpPr/>
              <p:nvPr/>
            </p:nvSpPr>
            <p:spPr>
              <a:xfrm>
                <a:off x="3446247" y="2843652"/>
                <a:ext cx="219456" cy="19019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8CE8EF3-1ACD-D94E-9360-3C1591530C2C}"/>
                  </a:ext>
                </a:extLst>
              </p:cNvPr>
              <p:cNvSpPr txBox="1"/>
              <p:nvPr/>
            </p:nvSpPr>
            <p:spPr>
              <a:xfrm>
                <a:off x="3370582" y="2776650"/>
                <a:ext cx="508473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>
                    <a:solidFill>
                      <a:srgbClr val="C00000"/>
                    </a:solidFill>
                  </a:rPr>
                  <a:t>0.000</a:t>
                </a:r>
              </a:p>
              <a:p>
                <a:r>
                  <a:rPr lang="en-US" sz="1100" dirty="0"/>
                  <a:t>0.000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E1511D4-2635-A343-A0C3-9BC613975C42}"/>
                  </a:ext>
                </a:extLst>
              </p:cNvPr>
              <p:cNvSpPr txBox="1"/>
              <p:nvPr/>
            </p:nvSpPr>
            <p:spPr>
              <a:xfrm>
                <a:off x="3722156" y="2622460"/>
                <a:ext cx="508473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>
                    <a:solidFill>
                      <a:srgbClr val="C00000"/>
                    </a:solidFill>
                  </a:rPr>
                  <a:t>0.000</a:t>
                </a:r>
              </a:p>
              <a:p>
                <a:r>
                  <a:rPr lang="en-US" sz="1100" dirty="0"/>
                  <a:t>0.000</a:t>
                </a:r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3C5CCBD5-B20F-A94B-9CAF-9E715C33FECB}"/>
                  </a:ext>
                </a:extLst>
              </p:cNvPr>
              <p:cNvSpPr/>
              <p:nvPr/>
            </p:nvSpPr>
            <p:spPr>
              <a:xfrm>
                <a:off x="1804166" y="2249168"/>
                <a:ext cx="219456" cy="19019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BA225851-0AC5-1D43-BDA2-323FCEEF1286}"/>
                  </a:ext>
                </a:extLst>
              </p:cNvPr>
              <p:cNvSpPr/>
              <p:nvPr/>
            </p:nvSpPr>
            <p:spPr>
              <a:xfrm>
                <a:off x="2416553" y="3238804"/>
                <a:ext cx="219456" cy="19019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799811D7-97BA-E44E-BF3E-CB0A620950F9}"/>
                  </a:ext>
                </a:extLst>
              </p:cNvPr>
              <p:cNvSpPr/>
              <p:nvPr/>
            </p:nvSpPr>
            <p:spPr>
              <a:xfrm>
                <a:off x="3305111" y="3517619"/>
                <a:ext cx="219456" cy="19019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03B6AE76-D61C-A846-B16B-E0CF805E4153}"/>
                  </a:ext>
                </a:extLst>
              </p:cNvPr>
              <p:cNvSpPr/>
              <p:nvPr/>
            </p:nvSpPr>
            <p:spPr>
              <a:xfrm>
                <a:off x="3986399" y="3740060"/>
                <a:ext cx="219456" cy="19019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D5BA3F6-1746-0741-8D4E-5B0A9CD8A1BC}"/>
                  </a:ext>
                </a:extLst>
              </p:cNvPr>
              <p:cNvSpPr txBox="1"/>
              <p:nvPr/>
            </p:nvSpPr>
            <p:spPr>
              <a:xfrm>
                <a:off x="1698232" y="2008477"/>
                <a:ext cx="508473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>
                    <a:solidFill>
                      <a:srgbClr val="C00000"/>
                    </a:solidFill>
                  </a:rPr>
                  <a:t>0.068</a:t>
                </a:r>
              </a:p>
              <a:p>
                <a:r>
                  <a:rPr lang="en-US" sz="1100" dirty="0"/>
                  <a:t>0.213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A415913-557C-A344-BBF3-D3F8BCC16C19}"/>
                  </a:ext>
                </a:extLst>
              </p:cNvPr>
              <p:cNvSpPr txBox="1"/>
              <p:nvPr/>
            </p:nvSpPr>
            <p:spPr>
              <a:xfrm>
                <a:off x="2366559" y="3107659"/>
                <a:ext cx="508473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>
                    <a:solidFill>
                      <a:srgbClr val="C00000"/>
                    </a:solidFill>
                  </a:rPr>
                  <a:t>0.003</a:t>
                </a:r>
              </a:p>
              <a:p>
                <a:r>
                  <a:rPr lang="en-US" sz="1100" dirty="0"/>
                  <a:t>0.000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CBA62ED-68A6-FA4A-AFAE-C68F454DEF7C}"/>
                  </a:ext>
                </a:extLst>
              </p:cNvPr>
              <p:cNvSpPr txBox="1"/>
              <p:nvPr/>
            </p:nvSpPr>
            <p:spPr>
              <a:xfrm>
                <a:off x="3244306" y="3424457"/>
                <a:ext cx="508473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>
                    <a:solidFill>
                      <a:srgbClr val="C00000"/>
                    </a:solidFill>
                  </a:rPr>
                  <a:t>0.026</a:t>
                </a:r>
              </a:p>
              <a:p>
                <a:r>
                  <a:rPr lang="en-US" sz="1100" dirty="0"/>
                  <a:t>0.033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4950761-2AE6-5B41-B60B-079B7FCC857E}"/>
                  </a:ext>
                </a:extLst>
              </p:cNvPr>
              <p:cNvSpPr txBox="1"/>
              <p:nvPr/>
            </p:nvSpPr>
            <p:spPr>
              <a:xfrm>
                <a:off x="3901478" y="3620342"/>
                <a:ext cx="508473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>
                    <a:solidFill>
                      <a:srgbClr val="C00000"/>
                    </a:solidFill>
                  </a:rPr>
                  <a:t>0.216</a:t>
                </a:r>
              </a:p>
              <a:p>
                <a:r>
                  <a:rPr lang="en-US" sz="1100" dirty="0"/>
                  <a:t>0.670</a:t>
                </a:r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95C10984-39B4-5240-9310-C72C2F735CBC}"/>
                  </a:ext>
                </a:extLst>
              </p:cNvPr>
              <p:cNvSpPr/>
              <p:nvPr/>
            </p:nvSpPr>
            <p:spPr>
              <a:xfrm>
                <a:off x="3377268" y="4190225"/>
                <a:ext cx="219456" cy="19019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09D3349A-4949-AB46-8801-174E51F07615}"/>
                  </a:ext>
                </a:extLst>
              </p:cNvPr>
              <p:cNvSpPr/>
              <p:nvPr/>
            </p:nvSpPr>
            <p:spPr>
              <a:xfrm>
                <a:off x="3234255" y="4757969"/>
                <a:ext cx="219456" cy="14752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28C047F9-5331-194A-B800-E604D53ACFD4}"/>
                  </a:ext>
                </a:extLst>
              </p:cNvPr>
              <p:cNvSpPr/>
              <p:nvPr/>
            </p:nvSpPr>
            <p:spPr>
              <a:xfrm>
                <a:off x="3248327" y="4717238"/>
                <a:ext cx="108446" cy="14752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D58D52A-092C-1C48-801B-A78F917D7337}"/>
                  </a:ext>
                </a:extLst>
              </p:cNvPr>
              <p:cNvSpPr txBox="1"/>
              <p:nvPr/>
            </p:nvSpPr>
            <p:spPr>
              <a:xfrm>
                <a:off x="3135729" y="4646589"/>
                <a:ext cx="508473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>
                    <a:solidFill>
                      <a:srgbClr val="C00000"/>
                    </a:solidFill>
                  </a:rPr>
                  <a:t>0.093</a:t>
                </a:r>
              </a:p>
              <a:p>
                <a:r>
                  <a:rPr lang="en-US" sz="1100" dirty="0"/>
                  <a:t>0.068</a:t>
                </a:r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DC6F1B71-5FB1-934E-8D47-72E71A32C430}"/>
                  </a:ext>
                </a:extLst>
              </p:cNvPr>
              <p:cNvSpPr/>
              <p:nvPr/>
            </p:nvSpPr>
            <p:spPr>
              <a:xfrm>
                <a:off x="3718117" y="5073333"/>
                <a:ext cx="219456" cy="19019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7269E131-269E-E546-9A86-FF0F9A85689C}"/>
                  </a:ext>
                </a:extLst>
              </p:cNvPr>
              <p:cNvSpPr/>
              <p:nvPr/>
            </p:nvSpPr>
            <p:spPr>
              <a:xfrm>
                <a:off x="3876671" y="4745105"/>
                <a:ext cx="219456" cy="19019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388942DD-F831-BB49-AF44-BDD81AACD367}"/>
                  </a:ext>
                </a:extLst>
              </p:cNvPr>
              <p:cNvSpPr/>
              <p:nvPr/>
            </p:nvSpPr>
            <p:spPr>
              <a:xfrm>
                <a:off x="3690035" y="4650007"/>
                <a:ext cx="157465" cy="19019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29F683C-385F-0B4D-9AF3-E0FDCACBCD58}"/>
                  </a:ext>
                </a:extLst>
              </p:cNvPr>
              <p:cNvSpPr txBox="1"/>
              <p:nvPr/>
            </p:nvSpPr>
            <p:spPr>
              <a:xfrm>
                <a:off x="3339027" y="4064090"/>
                <a:ext cx="508473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>
                    <a:solidFill>
                      <a:srgbClr val="C00000"/>
                    </a:solidFill>
                  </a:rPr>
                  <a:t>0.002</a:t>
                </a:r>
              </a:p>
              <a:p>
                <a:r>
                  <a:rPr lang="en-US" sz="1100" dirty="0"/>
                  <a:t>0.009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0085788-E6BD-2D43-B477-7D27592FF110}"/>
                  </a:ext>
                </a:extLst>
              </p:cNvPr>
              <p:cNvSpPr txBox="1"/>
              <p:nvPr/>
            </p:nvSpPr>
            <p:spPr>
              <a:xfrm>
                <a:off x="3581784" y="4526020"/>
                <a:ext cx="508473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>
                    <a:solidFill>
                      <a:srgbClr val="C00000"/>
                    </a:solidFill>
                  </a:rPr>
                  <a:t>0.350</a:t>
                </a:r>
              </a:p>
              <a:p>
                <a:r>
                  <a:rPr lang="en-US" sz="1100" dirty="0"/>
                  <a:t>0.339</a:t>
                </a: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285190D-8DD4-EE47-BD7D-6F4CDFA1B2E6}"/>
                  </a:ext>
                </a:extLst>
              </p:cNvPr>
              <p:cNvSpPr txBox="1"/>
              <p:nvPr/>
            </p:nvSpPr>
            <p:spPr>
              <a:xfrm>
                <a:off x="3684258" y="4994301"/>
                <a:ext cx="508473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>
                    <a:solidFill>
                      <a:srgbClr val="C00000"/>
                    </a:solidFill>
                  </a:rPr>
                  <a:t>0.006</a:t>
                </a:r>
              </a:p>
              <a:p>
                <a:r>
                  <a:rPr lang="en-US" sz="1100" dirty="0"/>
                  <a:t>0.017</a:t>
                </a:r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151B24B2-D186-4945-85D6-ED19441E57C2}"/>
                  </a:ext>
                </a:extLst>
              </p:cNvPr>
              <p:cNvSpPr/>
              <p:nvPr/>
            </p:nvSpPr>
            <p:spPr>
              <a:xfrm>
                <a:off x="4045986" y="5407129"/>
                <a:ext cx="219456" cy="19019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D2F4158-7853-1440-81FA-6734AD7F9572}"/>
                  </a:ext>
                </a:extLst>
              </p:cNvPr>
              <p:cNvSpPr txBox="1"/>
              <p:nvPr/>
            </p:nvSpPr>
            <p:spPr>
              <a:xfrm>
                <a:off x="3987783" y="4642446"/>
                <a:ext cx="508473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>
                    <a:solidFill>
                      <a:srgbClr val="C00000"/>
                    </a:solidFill>
                  </a:rPr>
                  <a:t>0.211</a:t>
                </a:r>
              </a:p>
              <a:p>
                <a:r>
                  <a:rPr lang="en-US" sz="1100" dirty="0"/>
                  <a:t>0.269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3009ECA-C229-F54D-A968-9CA30F39FC1E}"/>
                  </a:ext>
                </a:extLst>
              </p:cNvPr>
              <p:cNvSpPr txBox="1"/>
              <p:nvPr/>
            </p:nvSpPr>
            <p:spPr>
              <a:xfrm>
                <a:off x="3974850" y="5298957"/>
                <a:ext cx="508473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>
                    <a:solidFill>
                      <a:srgbClr val="C00000"/>
                    </a:solidFill>
                  </a:rPr>
                  <a:t>0.377</a:t>
                </a:r>
              </a:p>
              <a:p>
                <a:r>
                  <a:rPr lang="en-US" sz="1100" dirty="0"/>
                  <a:t>0.394</a:t>
                </a:r>
              </a:p>
            </p:txBody>
          </p:sp>
        </p:grp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4C146303-30F6-CB41-8064-74EB54232B06}"/>
                </a:ext>
              </a:extLst>
            </p:cNvPr>
            <p:cNvSpPr txBox="1"/>
            <p:nvPr/>
          </p:nvSpPr>
          <p:spPr>
            <a:xfrm>
              <a:off x="4274836" y="1275261"/>
              <a:ext cx="133523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>
                  <a:solidFill>
                    <a:srgbClr val="1600FF"/>
                  </a:solidFill>
                </a:rPr>
                <a:t>Galax </a:t>
              </a:r>
              <a:r>
                <a:rPr lang="en-US" sz="1400" i="1" dirty="0" err="1">
                  <a:solidFill>
                    <a:srgbClr val="1600FF"/>
                  </a:solidFill>
                </a:rPr>
                <a:t>urceolata</a:t>
              </a:r>
              <a:endParaRPr lang="en-US" sz="1400" i="1" dirty="0">
                <a:solidFill>
                  <a:srgbClr val="1600FF"/>
                </a:solidFill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5D3CCA03-D248-2A41-9998-FFF3154D14A7}"/>
                </a:ext>
              </a:extLst>
            </p:cNvPr>
            <p:cNvSpPr txBox="1"/>
            <p:nvPr/>
          </p:nvSpPr>
          <p:spPr>
            <a:xfrm>
              <a:off x="4274836" y="1605836"/>
              <a:ext cx="189013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>
                  <a:solidFill>
                    <a:srgbClr val="1600FF"/>
                  </a:solidFill>
                </a:rPr>
                <a:t>Pyxidanthera barbulata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355079D9-2F7A-FB4A-BD02-74214CB2434A}"/>
                </a:ext>
              </a:extLst>
            </p:cNvPr>
            <p:cNvSpPr txBox="1"/>
            <p:nvPr/>
          </p:nvSpPr>
          <p:spPr>
            <a:xfrm>
              <a:off x="4274836" y="1931734"/>
              <a:ext cx="18687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>
                  <a:solidFill>
                    <a:srgbClr val="1600FF"/>
                  </a:solidFill>
                </a:rPr>
                <a:t>Pyxidanthera brevifolia</a:t>
              </a:r>
              <a:endParaRPr lang="en-US" sz="1400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45781C7-4EED-3E42-A410-6B7538CF07A6}"/>
                </a:ext>
              </a:extLst>
            </p:cNvPr>
            <p:cNvSpPr txBox="1"/>
            <p:nvPr/>
          </p:nvSpPr>
          <p:spPr>
            <a:xfrm>
              <a:off x="4274836" y="2275886"/>
              <a:ext cx="136127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>
                  <a:solidFill>
                    <a:srgbClr val="FF0202"/>
                  </a:solidFill>
                </a:rPr>
                <a:t>Shortia sinensis 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4BDCB6F0-821D-BB4F-A7D7-84FFAD65835A}"/>
                </a:ext>
              </a:extLst>
            </p:cNvPr>
            <p:cNvSpPr txBox="1"/>
            <p:nvPr/>
          </p:nvSpPr>
          <p:spPr>
            <a:xfrm>
              <a:off x="4274836" y="2596588"/>
              <a:ext cx="131433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>
                  <a:solidFill>
                    <a:srgbClr val="FFB90E"/>
                  </a:solidFill>
                </a:rPr>
                <a:t>Shortia uniflora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50895024-7ACA-BC4A-A1A4-C39BFFEF7B7C}"/>
                </a:ext>
              </a:extLst>
            </p:cNvPr>
            <p:cNvSpPr txBox="1"/>
            <p:nvPr/>
          </p:nvSpPr>
          <p:spPr>
            <a:xfrm>
              <a:off x="4274836" y="2917290"/>
              <a:ext cx="160306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>
                  <a:solidFill>
                    <a:srgbClr val="FF0000"/>
                  </a:solidFill>
                </a:rPr>
                <a:t>Shortia rotundifolia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829F7567-E02F-084A-9251-8A41AED75F2E}"/>
                </a:ext>
              </a:extLst>
            </p:cNvPr>
            <p:cNvSpPr txBox="1"/>
            <p:nvPr/>
          </p:nvSpPr>
          <p:spPr>
            <a:xfrm>
              <a:off x="4274836" y="3275111"/>
              <a:ext cx="150496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>
                  <a:solidFill>
                    <a:srgbClr val="1600FF"/>
                  </a:solidFill>
                </a:rPr>
                <a:t>Shortia galacifolia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FB87D605-FE07-104B-89CC-9BC6BC9C0B4A}"/>
                </a:ext>
              </a:extLst>
            </p:cNvPr>
            <p:cNvSpPr txBox="1"/>
            <p:nvPr/>
          </p:nvSpPr>
          <p:spPr>
            <a:xfrm>
              <a:off x="4274836" y="3633085"/>
              <a:ext cx="217816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>
                  <a:solidFill>
                    <a:srgbClr val="FFB90E"/>
                  </a:solidFill>
                </a:rPr>
                <a:t>Schizocodon soldanelloides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75B18AD1-D9EC-1A4E-8833-1A6F10A2FC22}"/>
                </a:ext>
              </a:extLst>
            </p:cNvPr>
            <p:cNvSpPr txBox="1"/>
            <p:nvPr/>
          </p:nvSpPr>
          <p:spPr>
            <a:xfrm>
              <a:off x="4274836" y="3928693"/>
              <a:ext cx="17672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>
                  <a:solidFill>
                    <a:srgbClr val="FFB90E"/>
                  </a:solidFill>
                </a:rPr>
                <a:t>Schizocodon ilicifolius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3A69634C-C177-FE49-868A-E32AC69213FC}"/>
                </a:ext>
              </a:extLst>
            </p:cNvPr>
            <p:cNvSpPr txBox="1"/>
            <p:nvPr/>
          </p:nvSpPr>
          <p:spPr>
            <a:xfrm>
              <a:off x="4274836" y="4281390"/>
              <a:ext cx="139211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>
                  <a:solidFill>
                    <a:srgbClr val="FFB90E"/>
                  </a:solidFill>
                </a:rPr>
                <a:t>Diapensia wardii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4B364DE9-4953-A448-A33A-518AC08A6319}"/>
                </a:ext>
              </a:extLst>
            </p:cNvPr>
            <p:cNvSpPr txBox="1"/>
            <p:nvPr/>
          </p:nvSpPr>
          <p:spPr>
            <a:xfrm>
              <a:off x="4274836" y="4633515"/>
              <a:ext cx="15335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>
                  <a:solidFill>
                    <a:srgbClr val="006401"/>
                  </a:solidFill>
                </a:rPr>
                <a:t>Diapensia obovata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F31BB379-55B3-B344-9EC6-3F2ED0437AFB}"/>
                </a:ext>
              </a:extLst>
            </p:cNvPr>
            <p:cNvSpPr txBox="1"/>
            <p:nvPr/>
          </p:nvSpPr>
          <p:spPr>
            <a:xfrm>
              <a:off x="4274836" y="5285890"/>
              <a:ext cx="161858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>
                  <a:solidFill>
                    <a:srgbClr val="EE7700"/>
                  </a:solidFill>
                </a:rPr>
                <a:t>Diapensia purpurea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C7B624CC-7132-4C41-BFFC-791712759DCC}"/>
                </a:ext>
              </a:extLst>
            </p:cNvPr>
            <p:cNvSpPr txBox="1"/>
            <p:nvPr/>
          </p:nvSpPr>
          <p:spPr>
            <a:xfrm>
              <a:off x="4274836" y="5602101"/>
              <a:ext cx="165987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>
                  <a:solidFill>
                    <a:srgbClr val="EE7700"/>
                  </a:solidFill>
                </a:rPr>
                <a:t>Diapensia himalaica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406520E4-AABF-A940-B584-124E0AA76FBA}"/>
                </a:ext>
              </a:extLst>
            </p:cNvPr>
            <p:cNvSpPr txBox="1"/>
            <p:nvPr/>
          </p:nvSpPr>
          <p:spPr>
            <a:xfrm>
              <a:off x="4274836" y="4947153"/>
              <a:ext cx="16499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>
                  <a:solidFill>
                    <a:srgbClr val="006401"/>
                  </a:solidFill>
                </a:rPr>
                <a:t>Diapensia lapponica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5D0326DD-9F87-A540-8457-B895FB9831D0}"/>
                </a:ext>
              </a:extLst>
            </p:cNvPr>
            <p:cNvSpPr txBox="1"/>
            <p:nvPr/>
          </p:nvSpPr>
          <p:spPr>
            <a:xfrm>
              <a:off x="4274836" y="5954740"/>
              <a:ext cx="160409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>
                  <a:solidFill>
                    <a:srgbClr val="EE7700"/>
                  </a:solidFill>
                </a:rPr>
                <a:t>Berneuxia </a:t>
              </a:r>
              <a:r>
                <a:rPr lang="en-US" sz="1400" i="1" dirty="0" err="1">
                  <a:solidFill>
                    <a:srgbClr val="EE7700"/>
                  </a:solidFill>
                </a:rPr>
                <a:t>thibetica</a:t>
              </a:r>
              <a:endParaRPr lang="en-US" sz="1400" i="1" dirty="0">
                <a:solidFill>
                  <a:srgbClr val="EE7700"/>
                </a:solidFill>
              </a:endParaRPr>
            </a:p>
          </p:txBody>
        </p:sp>
      </p:grpSp>
      <p:pic>
        <p:nvPicPr>
          <p:cNvPr id="64" name="Picture 63">
            <a:extLst>
              <a:ext uri="{FF2B5EF4-FFF2-40B4-BE49-F238E27FC236}">
                <a16:creationId xmlns:a16="http://schemas.microsoft.com/office/drawing/2014/main" id="{7300DB8E-1E89-CF4C-AA1D-5FB4C2C2555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402" b="53366"/>
          <a:stretch/>
        </p:blipFill>
        <p:spPr bwMode="auto">
          <a:xfrm>
            <a:off x="8095461" y="1115231"/>
            <a:ext cx="3351428" cy="246921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F07B5C7D-2752-AE4E-AF14-4FEFE9EA3E5F}"/>
              </a:ext>
            </a:extLst>
          </p:cNvPr>
          <p:cNvSpPr txBox="1"/>
          <p:nvPr/>
        </p:nvSpPr>
        <p:spPr>
          <a:xfrm>
            <a:off x="8997387" y="1015812"/>
            <a:ext cx="1292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Point-based</a:t>
            </a:r>
          </a:p>
        </p:txBody>
      </p:sp>
      <p:pic>
        <p:nvPicPr>
          <p:cNvPr id="67" name="Picture 66">
            <a:extLst>
              <a:ext uri="{FF2B5EF4-FFF2-40B4-BE49-F238E27FC236}">
                <a16:creationId xmlns:a16="http://schemas.microsoft.com/office/drawing/2014/main" id="{673E8A15-8510-804F-97BA-C714B6C114E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402" t="49077" b="5401"/>
          <a:stretch/>
        </p:blipFill>
        <p:spPr bwMode="auto">
          <a:xfrm>
            <a:off x="8059755" y="4070946"/>
            <a:ext cx="3351428" cy="241031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538D131B-8DE5-AF46-9D6D-7FD97968C013}"/>
              </a:ext>
            </a:extLst>
          </p:cNvPr>
          <p:cNvSpPr txBox="1"/>
          <p:nvPr/>
        </p:nvSpPr>
        <p:spPr>
          <a:xfrm>
            <a:off x="9119183" y="6459443"/>
            <a:ext cx="10493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Age (MYA)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EC6CE55F-DDC3-CA4A-8CCE-91E6C299B63C}"/>
              </a:ext>
            </a:extLst>
          </p:cNvPr>
          <p:cNvSpPr txBox="1"/>
          <p:nvPr/>
        </p:nvSpPr>
        <p:spPr>
          <a:xfrm>
            <a:off x="9119183" y="3524677"/>
            <a:ext cx="10493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Age (MYA)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3108E076-F2EA-4A4D-8EDF-E92EF5DBD843}"/>
              </a:ext>
            </a:extLst>
          </p:cNvPr>
          <p:cNvSpPr txBox="1"/>
          <p:nvPr/>
        </p:nvSpPr>
        <p:spPr>
          <a:xfrm>
            <a:off x="8946540" y="3918904"/>
            <a:ext cx="1394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Range-based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2097926B-32F3-3247-A4D2-80E0332AEBD8}"/>
              </a:ext>
            </a:extLst>
          </p:cNvPr>
          <p:cNvSpPr txBox="1"/>
          <p:nvPr/>
        </p:nvSpPr>
        <p:spPr>
          <a:xfrm rot="16200000">
            <a:off x="7043997" y="5134904"/>
            <a:ext cx="1675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Ecological overlap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7F372AA5-D2B2-6B48-BC0E-A4F1023F2FEF}"/>
              </a:ext>
            </a:extLst>
          </p:cNvPr>
          <p:cNvSpPr txBox="1"/>
          <p:nvPr/>
        </p:nvSpPr>
        <p:spPr>
          <a:xfrm rot="16200000">
            <a:off x="7043997" y="2232970"/>
            <a:ext cx="1675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Ecological overlap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1E8FBE6-CFC5-E64F-ABF9-666E4E9CF670}"/>
              </a:ext>
            </a:extLst>
          </p:cNvPr>
          <p:cNvSpPr txBox="1"/>
          <p:nvPr/>
        </p:nvSpPr>
        <p:spPr>
          <a:xfrm>
            <a:off x="5377237" y="1850394"/>
            <a:ext cx="1083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Allopatric</a:t>
            </a:r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0BBE9F9D-305E-B04F-8F77-2C7B5BA19C75}"/>
              </a:ext>
            </a:extLst>
          </p:cNvPr>
          <p:cNvSpPr/>
          <p:nvPr/>
        </p:nvSpPr>
        <p:spPr>
          <a:xfrm>
            <a:off x="3079258" y="1902873"/>
            <a:ext cx="387708" cy="354227"/>
          </a:xfrm>
          <a:prstGeom prst="round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56EF7F93-AE82-9543-AEFB-5ABF194562B6}"/>
              </a:ext>
            </a:extLst>
          </p:cNvPr>
          <p:cNvSpPr txBox="1"/>
          <p:nvPr/>
        </p:nvSpPr>
        <p:spPr>
          <a:xfrm>
            <a:off x="5377237" y="3918672"/>
            <a:ext cx="1083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Allopatric</a:t>
            </a:r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F0D02158-F60A-D741-A869-07E734614AB8}"/>
              </a:ext>
            </a:extLst>
          </p:cNvPr>
          <p:cNvSpPr/>
          <p:nvPr/>
        </p:nvSpPr>
        <p:spPr>
          <a:xfrm>
            <a:off x="3101681" y="3896124"/>
            <a:ext cx="387708" cy="354227"/>
          </a:xfrm>
          <a:prstGeom prst="round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009DDE7C-58B9-0E4E-9C46-37D1159F5BE9}"/>
              </a:ext>
            </a:extLst>
          </p:cNvPr>
          <p:cNvSpPr/>
          <p:nvPr/>
        </p:nvSpPr>
        <p:spPr>
          <a:xfrm>
            <a:off x="3206975" y="4919316"/>
            <a:ext cx="345990" cy="354227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E292E147-D04F-C140-A804-3A433B598288}"/>
              </a:ext>
            </a:extLst>
          </p:cNvPr>
          <p:cNvSpPr txBox="1"/>
          <p:nvPr/>
        </p:nvSpPr>
        <p:spPr>
          <a:xfrm>
            <a:off x="5377237" y="4889332"/>
            <a:ext cx="1133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Parapatric</a:t>
            </a:r>
          </a:p>
        </p:txBody>
      </p: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779D8472-CD39-8443-A1C4-2AC63B83D663}"/>
              </a:ext>
            </a:extLst>
          </p:cNvPr>
          <p:cNvSpPr/>
          <p:nvPr/>
        </p:nvSpPr>
        <p:spPr>
          <a:xfrm>
            <a:off x="3198346" y="5545624"/>
            <a:ext cx="345990" cy="354227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631277E7-61B0-D947-A7A1-66E5F4FDC23A}"/>
              </a:ext>
            </a:extLst>
          </p:cNvPr>
          <p:cNvSpPr txBox="1"/>
          <p:nvPr/>
        </p:nvSpPr>
        <p:spPr>
          <a:xfrm>
            <a:off x="5377237" y="5545624"/>
            <a:ext cx="1133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Parapatric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9498A876-B5A7-2041-8E5A-CF68377CCD5A}"/>
              </a:ext>
            </a:extLst>
          </p:cNvPr>
          <p:cNvSpPr/>
          <p:nvPr/>
        </p:nvSpPr>
        <p:spPr>
          <a:xfrm>
            <a:off x="457200" y="197708"/>
            <a:ext cx="8834278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dirty="0"/>
              <a:t>Age overlap correlation test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D081C52-30E4-43E8-90AD-289D2A5E88EB}"/>
              </a:ext>
            </a:extLst>
          </p:cNvPr>
          <p:cNvSpPr txBox="1"/>
          <p:nvPr/>
        </p:nvSpPr>
        <p:spPr>
          <a:xfrm>
            <a:off x="13254" y="6488668"/>
            <a:ext cx="55376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Gaynor et al. 2020. Journal of Systematics and Evolution. </a:t>
            </a:r>
          </a:p>
        </p:txBody>
      </p:sp>
    </p:spTree>
    <p:extLst>
      <p:ext uri="{BB962C8B-B14F-4D97-AF65-F5344CB8AC3E}">
        <p14:creationId xmlns:p14="http://schemas.microsoft.com/office/powerpoint/2010/main" val="4201172671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0969" y="2548689"/>
            <a:ext cx="10603523" cy="1084431"/>
          </a:xfrm>
        </p:spPr>
        <p:txBody>
          <a:bodyPr>
            <a:noAutofit/>
          </a:bodyPr>
          <a:lstStyle/>
          <a:p>
            <a:br>
              <a:rPr lang="en-US" dirty="0">
                <a:solidFill>
                  <a:srgbClr val="0070C0"/>
                </a:solidFill>
              </a:rPr>
            </a:b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2209800" y="3886200"/>
            <a:ext cx="7772400" cy="175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7" name="Picture 6" descr="band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29" b="38036"/>
          <a:stretch/>
        </p:blipFill>
        <p:spPr>
          <a:xfrm>
            <a:off x="0" y="0"/>
            <a:ext cx="12192000" cy="1668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1994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7752808-FCDF-544D-972B-F77B55C55C83}"/>
              </a:ext>
            </a:extLst>
          </p:cNvPr>
          <p:cNvSpPr txBox="1"/>
          <p:nvPr/>
        </p:nvSpPr>
        <p:spPr>
          <a:xfrm>
            <a:off x="457200" y="274320"/>
            <a:ext cx="924079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Load Packages and Functions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478CD7CB-F4F1-1200-5070-1B876CFF81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289983"/>
            <a:ext cx="7772400" cy="509748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6D31325-1906-DDC1-CFB4-2A9116B010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06908" y="119798"/>
            <a:ext cx="1791730" cy="17917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067865B-70A3-3A1B-2C98-33E376CA674C}"/>
              </a:ext>
            </a:extLst>
          </p:cNvPr>
          <p:cNvSpPr txBox="1"/>
          <p:nvPr/>
        </p:nvSpPr>
        <p:spPr>
          <a:xfrm>
            <a:off x="10165291" y="1911528"/>
            <a:ext cx="2026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Dr. Anthony Melton</a:t>
            </a:r>
          </a:p>
        </p:txBody>
      </p:sp>
    </p:spTree>
    <p:extLst>
      <p:ext uri="{BB962C8B-B14F-4D97-AF65-F5344CB8AC3E}">
        <p14:creationId xmlns:p14="http://schemas.microsoft.com/office/powerpoint/2010/main" val="17534188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1D9BF48-E8AD-3E40-BEFB-963FA9CE82FC}"/>
              </a:ext>
            </a:extLst>
          </p:cNvPr>
          <p:cNvSpPr txBox="1"/>
          <p:nvPr/>
        </p:nvSpPr>
        <p:spPr>
          <a:xfrm>
            <a:off x="365760" y="274320"/>
            <a:ext cx="589296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Load ENM Models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43939E63-172B-CC4B-BF65-2CA42D9BA1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524" y="1417430"/>
            <a:ext cx="10972800" cy="1351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301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964D0E7-6912-9341-E1F0-7C382E65D8E4}"/>
              </a:ext>
            </a:extLst>
          </p:cNvPr>
          <p:cNvSpPr/>
          <p:nvPr/>
        </p:nvSpPr>
        <p:spPr>
          <a:xfrm>
            <a:off x="457200" y="197708"/>
            <a:ext cx="3264420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dirty="0"/>
              <a:t>Post-ENM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A17D30-B419-766C-6FCE-A9D5DE5F49CD}"/>
              </a:ext>
            </a:extLst>
          </p:cNvPr>
          <p:cNvSpPr txBox="1"/>
          <p:nvPr/>
        </p:nvSpPr>
        <p:spPr>
          <a:xfrm>
            <a:off x="932853" y="1213371"/>
            <a:ext cx="9222974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Analysis without ENMs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Overview of commonly used post-modeling analysis.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200" dirty="0"/>
              <a:t>Niche Breadth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200" dirty="0"/>
              <a:t>Niche Overlap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200" dirty="0"/>
              <a:t>Geographic Overlap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200" dirty="0"/>
              <a:t>Niche Identity and Background test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200" dirty="0"/>
              <a:t>Age overlap correlation test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0823816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1AD40B1-25AA-994D-A481-512BE595A80F}"/>
              </a:ext>
            </a:extLst>
          </p:cNvPr>
          <p:cNvSpPr txBox="1"/>
          <p:nvPr/>
        </p:nvSpPr>
        <p:spPr>
          <a:xfrm>
            <a:off x="457200" y="274320"/>
            <a:ext cx="613668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Load </a:t>
            </a:r>
            <a:r>
              <a:rPr lang="en-US" sz="6000" dirty="0" err="1"/>
              <a:t>Bioclim</a:t>
            </a:r>
            <a:r>
              <a:rPr lang="en-US" sz="6000" dirty="0"/>
              <a:t> layers</a:t>
            </a:r>
          </a:p>
        </p:txBody>
      </p:sp>
      <p:pic>
        <p:nvPicPr>
          <p:cNvPr id="5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00C65262-70D4-B94F-991A-616D7D63FB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082" y="1418258"/>
            <a:ext cx="10972800" cy="2274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7624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C753F9F-E9E8-D04C-BCE2-E030992F7E16}"/>
              </a:ext>
            </a:extLst>
          </p:cNvPr>
          <p:cNvSpPr txBox="1"/>
          <p:nvPr/>
        </p:nvSpPr>
        <p:spPr>
          <a:xfrm>
            <a:off x="457200" y="274320"/>
            <a:ext cx="438241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ENM Breadth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DCBB2FA-7A11-8647-B69D-707B7179E8F3}"/>
              </a:ext>
            </a:extLst>
          </p:cNvPr>
          <p:cNvSpPr txBox="1"/>
          <p:nvPr/>
        </p:nvSpPr>
        <p:spPr>
          <a:xfrm>
            <a:off x="622850" y="1219200"/>
            <a:ext cx="11449879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Niche breadth is the breadth of environmental factors for a species’ niche, ranging from 0 to 1.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When breadth is closer to 1 the more generalist species with wider tolerances.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Values closer to 0 indicate a more specialized species.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The </a:t>
            </a:r>
            <a:r>
              <a:rPr lang="en-US" sz="2800" b="1" dirty="0" err="1"/>
              <a:t>raster.breadth</a:t>
            </a:r>
            <a:r>
              <a:rPr lang="en-US" sz="2800" b="1" dirty="0"/>
              <a:t> </a:t>
            </a:r>
            <a:r>
              <a:rPr lang="en-US" sz="2800" dirty="0"/>
              <a:t>command </a:t>
            </a:r>
            <a:r>
              <a:rPr lang="en-US" sz="2800" b="1" dirty="0"/>
              <a:t>in </a:t>
            </a:r>
            <a:r>
              <a:rPr lang="en-US" sz="2800" b="1" dirty="0" err="1"/>
              <a:t>ENMTools</a:t>
            </a:r>
            <a:r>
              <a:rPr lang="en-US" sz="2800" b="1" dirty="0"/>
              <a:t> </a:t>
            </a:r>
            <a:r>
              <a:rPr lang="en-US" sz="2800" dirty="0"/>
              <a:t>measures the smoothness of suitability scores across a projected landscape. The higher the score, the more of the available niche space a species occupies.</a:t>
            </a:r>
          </a:p>
        </p:txBody>
      </p:sp>
    </p:spTree>
    <p:extLst>
      <p:ext uri="{BB962C8B-B14F-4D97-AF65-F5344CB8AC3E}">
        <p14:creationId xmlns:p14="http://schemas.microsoft.com/office/powerpoint/2010/main" val="931397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647C2D7-329B-2740-805B-E90B50046DCD}"/>
              </a:ext>
            </a:extLst>
          </p:cNvPr>
          <p:cNvSpPr txBox="1"/>
          <p:nvPr/>
        </p:nvSpPr>
        <p:spPr>
          <a:xfrm>
            <a:off x="457200" y="274320"/>
            <a:ext cx="438241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ENM Breadth</a:t>
            </a:r>
          </a:p>
        </p:txBody>
      </p:sp>
      <p:pic>
        <p:nvPicPr>
          <p:cNvPr id="3" name="Picture 2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CA7864FE-A533-5146-0C04-9B3AE69674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0767" y="1184310"/>
            <a:ext cx="7175212" cy="5673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7158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1E7D515-FAEE-5845-B212-F517EB0908BE}"/>
              </a:ext>
            </a:extLst>
          </p:cNvPr>
          <p:cNvSpPr txBox="1"/>
          <p:nvPr/>
        </p:nvSpPr>
        <p:spPr>
          <a:xfrm>
            <a:off x="457200" y="274320"/>
            <a:ext cx="433856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ENM Overlap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89D72AE-5E4D-D74B-91D7-812868025485}"/>
              </a:ext>
            </a:extLst>
          </p:cNvPr>
          <p:cNvSpPr txBox="1"/>
          <p:nvPr/>
        </p:nvSpPr>
        <p:spPr>
          <a:xfrm>
            <a:off x="755374" y="1351722"/>
            <a:ext cx="1009815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Calculating niche overlap: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/>
              <a:t>Schoener’s</a:t>
            </a:r>
            <a:r>
              <a:rPr lang="en-US" sz="2800" dirty="0"/>
              <a:t> D, with </a:t>
            </a:r>
            <a:r>
              <a:rPr lang="en-US" sz="2800" b="1" dirty="0" err="1"/>
              <a:t>ENMEval</a:t>
            </a:r>
            <a:r>
              <a:rPr lang="en-US" sz="2800" dirty="0"/>
              <a:t> - </a:t>
            </a:r>
            <a:r>
              <a:rPr lang="en-US" sz="2800" dirty="0" err="1"/>
              <a:t>Schoener’s</a:t>
            </a:r>
            <a:r>
              <a:rPr lang="en-US" sz="2800" dirty="0"/>
              <a:t> D ranges from 0 to 1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0 represents no similarity between the projections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1 represents completely identical projections.</a:t>
            </a:r>
          </a:p>
        </p:txBody>
      </p:sp>
    </p:spTree>
    <p:extLst>
      <p:ext uri="{BB962C8B-B14F-4D97-AF65-F5344CB8AC3E}">
        <p14:creationId xmlns:p14="http://schemas.microsoft.com/office/powerpoint/2010/main" val="25278832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B5DA247-CDC2-B146-B512-FF76C65A6668}"/>
              </a:ext>
            </a:extLst>
          </p:cNvPr>
          <p:cNvSpPr txBox="1"/>
          <p:nvPr/>
        </p:nvSpPr>
        <p:spPr>
          <a:xfrm>
            <a:off x="457200" y="274320"/>
            <a:ext cx="433856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ENM Overlap</a:t>
            </a:r>
          </a:p>
        </p:txBody>
      </p:sp>
      <p:pic>
        <p:nvPicPr>
          <p:cNvPr id="6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3DD3A0D-2A78-3640-A712-C403BA851E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479" y="1550506"/>
            <a:ext cx="10807148" cy="2622323"/>
          </a:xfrm>
          <a:prstGeom prst="rect">
            <a:avLst/>
          </a:prstGeom>
        </p:spPr>
      </p:pic>
      <p:pic>
        <p:nvPicPr>
          <p:cNvPr id="3" name="Picture 2" descr="A close-up of a document&#10;&#10;Description automatically generated">
            <a:extLst>
              <a:ext uri="{FF2B5EF4-FFF2-40B4-BE49-F238E27FC236}">
                <a16:creationId xmlns:a16="http://schemas.microsoft.com/office/drawing/2014/main" id="{65451734-12E1-76AE-AF6F-882DD74ECE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0322" y="4172829"/>
            <a:ext cx="7772400" cy="2567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4277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7BB2310-4CB0-0645-907D-84A0C9A1496D}"/>
              </a:ext>
            </a:extLst>
          </p:cNvPr>
          <p:cNvSpPr txBox="1"/>
          <p:nvPr/>
        </p:nvSpPr>
        <p:spPr>
          <a:xfrm>
            <a:off x="457200" y="274320"/>
            <a:ext cx="777289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Phylogenetic correlation</a:t>
            </a: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4FF4EB7-4E3F-3647-BA73-9079C0FD94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9812"/>
          <a:stretch/>
        </p:blipFill>
        <p:spPr>
          <a:xfrm>
            <a:off x="0" y="1431235"/>
            <a:ext cx="13323440" cy="20278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B62588-034C-B545-AB50-3574FA7B9558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511826" y="2544417"/>
            <a:ext cx="6039016" cy="4313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3425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7632B5A-45C3-1343-BC83-3022F544A956}"/>
              </a:ext>
            </a:extLst>
          </p:cNvPr>
          <p:cNvSpPr txBox="1"/>
          <p:nvPr/>
        </p:nvSpPr>
        <p:spPr>
          <a:xfrm>
            <a:off x="457200" y="274320"/>
            <a:ext cx="777289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Phylogenetic correlation</a:t>
            </a:r>
          </a:p>
        </p:txBody>
      </p:sp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33CA773E-FC89-864E-A983-197FD59D1C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626" y="1656521"/>
            <a:ext cx="11887200" cy="150338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C6F1A41-E44D-14E6-C473-AC6E2DE1F2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3016" y="3159902"/>
            <a:ext cx="4386649" cy="3133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8000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690EC4E-603C-9757-06F7-0852FCF95FAE}"/>
              </a:ext>
            </a:extLst>
          </p:cNvPr>
          <p:cNvSpPr txBox="1"/>
          <p:nvPr/>
        </p:nvSpPr>
        <p:spPr>
          <a:xfrm>
            <a:off x="457200" y="274320"/>
            <a:ext cx="777289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Phylogenetic correlation</a:t>
            </a:r>
          </a:p>
        </p:txBody>
      </p:sp>
      <p:pic>
        <p:nvPicPr>
          <p:cNvPr id="4" name="Picture 3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8E36B492-12D7-DA3F-DE9F-57A784EF28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693" y="1544687"/>
            <a:ext cx="10668614" cy="2967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1488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DED95D2-33AF-0C45-8B31-62AC71AF1E3D}"/>
              </a:ext>
            </a:extLst>
          </p:cNvPr>
          <p:cNvSpPr txBox="1"/>
          <p:nvPr/>
        </p:nvSpPr>
        <p:spPr>
          <a:xfrm>
            <a:off x="457200" y="274320"/>
            <a:ext cx="777289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Phylogenetic correlation</a:t>
            </a:r>
          </a:p>
        </p:txBody>
      </p:sp>
      <p:pic>
        <p:nvPicPr>
          <p:cNvPr id="3" name="Picture 2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8C7592CD-BDDF-4FA4-AF27-CD8593CCB0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1280" y="1198606"/>
            <a:ext cx="70694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7210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8E9AD53-AAA7-BD4E-914A-65A5F14E6E2A}"/>
              </a:ext>
            </a:extLst>
          </p:cNvPr>
          <p:cNvSpPr txBox="1"/>
          <p:nvPr/>
        </p:nvSpPr>
        <p:spPr>
          <a:xfrm>
            <a:off x="457200" y="274320"/>
            <a:ext cx="777289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Phylogenetic correlation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ADF126C-5643-5F48-B17A-F407C508A3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174" y="1911895"/>
            <a:ext cx="10332720" cy="1072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1037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, engineering drawing&#10;&#10;Description automatically generated">
            <a:extLst>
              <a:ext uri="{FF2B5EF4-FFF2-40B4-BE49-F238E27FC236}">
                <a16:creationId xmlns:a16="http://schemas.microsoft.com/office/drawing/2014/main" id="{14B070AF-4693-4DB7-9B9E-E692BFA2C5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952" y="983392"/>
            <a:ext cx="5346700" cy="56769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8533A46-69D4-7EA8-E9FC-DF5927A5D0FA}"/>
              </a:ext>
            </a:extLst>
          </p:cNvPr>
          <p:cNvSpPr/>
          <p:nvPr/>
        </p:nvSpPr>
        <p:spPr>
          <a:xfrm>
            <a:off x="457200" y="197708"/>
            <a:ext cx="7334957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dirty="0"/>
              <a:t>Analysis without ENMs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7A1D7D-49A1-95B3-8CDD-C603C6F938E1}"/>
              </a:ext>
            </a:extLst>
          </p:cNvPr>
          <p:cNvSpPr txBox="1"/>
          <p:nvPr/>
        </p:nvSpPr>
        <p:spPr>
          <a:xfrm>
            <a:off x="6096000" y="1569308"/>
            <a:ext cx="578296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Niche area calculations based </a:t>
            </a:r>
            <a:r>
              <a:rPr lang="en-US" sz="2400" b="1" dirty="0"/>
              <a:t>on ‘</a:t>
            </a:r>
            <a:r>
              <a:rPr lang="en-US" sz="2400" b="1" dirty="0" err="1"/>
              <a:t>ecospat</a:t>
            </a:r>
            <a:r>
              <a:rPr lang="en-US" sz="2400" b="1" dirty="0"/>
              <a:t>’ R package.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Niche area is equal to the variance of ecological space along PC1 × variance of ecological space along PC2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Larger niche area = more suitable area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The solid line represents the total niche area within the study area, and the dotted line represents 50% of the niche area within the study.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CF7237-98F3-A8AB-4889-3F30E90E61D9}"/>
              </a:ext>
            </a:extLst>
          </p:cNvPr>
          <p:cNvSpPr txBox="1"/>
          <p:nvPr/>
        </p:nvSpPr>
        <p:spPr>
          <a:xfrm>
            <a:off x="0" y="6561436"/>
            <a:ext cx="5187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Melton et al. 2022. Global Ecology and Biogeography.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5EB0B5-F6D2-A9FD-8F2C-0E61E6C44199}"/>
              </a:ext>
            </a:extLst>
          </p:cNvPr>
          <p:cNvSpPr txBox="1"/>
          <p:nvPr/>
        </p:nvSpPr>
        <p:spPr>
          <a:xfrm>
            <a:off x="1989787" y="1675889"/>
            <a:ext cx="157482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niche area = 27.3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D6B0319-8CF9-748B-4FE8-90C6E8554AF5}"/>
              </a:ext>
            </a:extLst>
          </p:cNvPr>
          <p:cNvSpPr txBox="1"/>
          <p:nvPr/>
        </p:nvSpPr>
        <p:spPr>
          <a:xfrm>
            <a:off x="4512666" y="4385482"/>
            <a:ext cx="173968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niche area = 1.35× 10−5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70787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8E9AD53-AAA7-BD4E-914A-65A5F14E6E2A}"/>
              </a:ext>
            </a:extLst>
          </p:cNvPr>
          <p:cNvSpPr txBox="1"/>
          <p:nvPr/>
        </p:nvSpPr>
        <p:spPr>
          <a:xfrm>
            <a:off x="457200" y="274320"/>
            <a:ext cx="777289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Phylogenetic correlation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5E9452-9725-6A43-868A-C42398067F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109" y="1412461"/>
            <a:ext cx="10058400" cy="856034"/>
          </a:xfrm>
          <a:prstGeom prst="rect">
            <a:avLst/>
          </a:prstGeom>
        </p:spPr>
      </p:pic>
      <p:pic>
        <p:nvPicPr>
          <p:cNvPr id="6" name="Picture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E799107C-464A-0841-8004-74B5E4A767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117" y="2245692"/>
            <a:ext cx="10058400" cy="2782111"/>
          </a:xfrm>
          <a:prstGeom prst="rect">
            <a:avLst/>
          </a:prstGeom>
        </p:spPr>
      </p:pic>
      <p:pic>
        <p:nvPicPr>
          <p:cNvPr id="4" name="Picture 3" descr="A white card with black text&#10;&#10;Description automatically generated">
            <a:extLst>
              <a:ext uri="{FF2B5EF4-FFF2-40B4-BE49-F238E27FC236}">
                <a16:creationId xmlns:a16="http://schemas.microsoft.com/office/drawing/2014/main" id="{C65B4D5A-3D21-FDFF-7D53-ACC51BCC46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117" y="2903126"/>
            <a:ext cx="3916390" cy="2014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234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8E9AD53-AAA7-BD4E-914A-65A5F14E6E2A}"/>
              </a:ext>
            </a:extLst>
          </p:cNvPr>
          <p:cNvSpPr txBox="1"/>
          <p:nvPr/>
        </p:nvSpPr>
        <p:spPr>
          <a:xfrm>
            <a:off x="457200" y="274320"/>
            <a:ext cx="777289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Phylogenetic correlation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985A85A-D43A-05F9-7718-64F4DFDADD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1765" y="1134763"/>
            <a:ext cx="7772400" cy="5551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107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8E9AD53-AAA7-BD4E-914A-65A5F14E6E2A}"/>
              </a:ext>
            </a:extLst>
          </p:cNvPr>
          <p:cNvSpPr txBox="1"/>
          <p:nvPr/>
        </p:nvSpPr>
        <p:spPr>
          <a:xfrm>
            <a:off x="457200" y="274320"/>
            <a:ext cx="777289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Phylogenetic correlation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2BC4FB-32B5-5C9D-1216-3440F9E72F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289983"/>
            <a:ext cx="7772400" cy="5551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8828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8E9AD53-AAA7-BD4E-914A-65A5F14E6E2A}"/>
              </a:ext>
            </a:extLst>
          </p:cNvPr>
          <p:cNvSpPr txBox="1"/>
          <p:nvPr/>
        </p:nvSpPr>
        <p:spPr>
          <a:xfrm>
            <a:off x="457200" y="274320"/>
            <a:ext cx="777289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Phylogenetic correlation</a:t>
            </a:r>
          </a:p>
        </p:txBody>
      </p:sp>
      <p:pic>
        <p:nvPicPr>
          <p:cNvPr id="4" name="Picture 3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FAD7B2BE-B117-3370-9E86-5E55C5BDBA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346" y="1720507"/>
            <a:ext cx="9872362" cy="3395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7383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8E9AD53-AAA7-BD4E-914A-65A5F14E6E2A}"/>
              </a:ext>
            </a:extLst>
          </p:cNvPr>
          <p:cNvSpPr txBox="1"/>
          <p:nvPr/>
        </p:nvSpPr>
        <p:spPr>
          <a:xfrm>
            <a:off x="457200" y="274320"/>
            <a:ext cx="777289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Phylogenetic correlation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56629A-8446-808E-B883-FDF818FF76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1416" y="1196547"/>
            <a:ext cx="7772400" cy="5551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8492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8E9AD53-AAA7-BD4E-914A-65A5F14E6E2A}"/>
              </a:ext>
            </a:extLst>
          </p:cNvPr>
          <p:cNvSpPr txBox="1"/>
          <p:nvPr/>
        </p:nvSpPr>
        <p:spPr>
          <a:xfrm>
            <a:off x="457200" y="274320"/>
            <a:ext cx="777289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Phylogenetic correlation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1E37F1-3CA1-2471-63BA-BFCACF2470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1794" y="1306286"/>
            <a:ext cx="7772400" cy="5551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0549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77A6F0E-679D-9341-A832-B21145306713}"/>
              </a:ext>
            </a:extLst>
          </p:cNvPr>
          <p:cNvSpPr txBox="1"/>
          <p:nvPr/>
        </p:nvSpPr>
        <p:spPr>
          <a:xfrm>
            <a:off x="237987" y="92766"/>
            <a:ext cx="439735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Hypervolume</a:t>
            </a:r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EF783568-D5EA-5844-8B4F-57B7EE1F37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846" y="1284633"/>
            <a:ext cx="10972800" cy="519764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CE312B8-9431-F2F4-C76E-0FCAA97E7C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5607" y="92766"/>
            <a:ext cx="1525255" cy="152525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70BC887-407A-1D6B-B2E7-CB8AFE981D4F}"/>
              </a:ext>
            </a:extLst>
          </p:cNvPr>
          <p:cNvSpPr txBox="1"/>
          <p:nvPr/>
        </p:nvSpPr>
        <p:spPr>
          <a:xfrm>
            <a:off x="10244881" y="1556951"/>
            <a:ext cx="2026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Dr. Anthony Melton</a:t>
            </a:r>
          </a:p>
        </p:txBody>
      </p:sp>
    </p:spTree>
    <p:extLst>
      <p:ext uri="{BB962C8B-B14F-4D97-AF65-F5344CB8AC3E}">
        <p14:creationId xmlns:p14="http://schemas.microsoft.com/office/powerpoint/2010/main" val="33736843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A54859F-507A-2643-B5AC-075B4ECEE9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050"/>
          <a:stretch/>
        </p:blipFill>
        <p:spPr>
          <a:xfrm>
            <a:off x="818598" y="1192694"/>
            <a:ext cx="10972800" cy="17409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C06FAAD-515A-C747-A64E-1F70B0F001F5}"/>
              </a:ext>
            </a:extLst>
          </p:cNvPr>
          <p:cNvSpPr txBox="1"/>
          <p:nvPr/>
        </p:nvSpPr>
        <p:spPr>
          <a:xfrm>
            <a:off x="237987" y="92766"/>
            <a:ext cx="439735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Hypervolume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4DFD0B2-770B-5F60-8F39-18C8136FF0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5607" y="92766"/>
            <a:ext cx="1525255" cy="152525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5BFB688-605C-A8E9-D030-709916C768DF}"/>
              </a:ext>
            </a:extLst>
          </p:cNvPr>
          <p:cNvSpPr txBox="1"/>
          <p:nvPr/>
        </p:nvSpPr>
        <p:spPr>
          <a:xfrm>
            <a:off x="10244881" y="1556951"/>
            <a:ext cx="2026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Dr. Anthony Melton</a:t>
            </a:r>
          </a:p>
        </p:txBody>
      </p:sp>
    </p:spTree>
    <p:extLst>
      <p:ext uri="{BB962C8B-B14F-4D97-AF65-F5344CB8AC3E}">
        <p14:creationId xmlns:p14="http://schemas.microsoft.com/office/powerpoint/2010/main" val="39311625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CD53ACC-2EC5-6E4B-9C0D-F33AA78370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5118" y="381000"/>
            <a:ext cx="8534400" cy="6096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FB7F69A-5BEF-8ABA-22EF-F398BD1EE5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5607" y="92766"/>
            <a:ext cx="1525255" cy="152525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704FF72-21D7-A10E-EEB4-510FA33E191F}"/>
              </a:ext>
            </a:extLst>
          </p:cNvPr>
          <p:cNvSpPr txBox="1"/>
          <p:nvPr/>
        </p:nvSpPr>
        <p:spPr>
          <a:xfrm>
            <a:off x="10244881" y="1556951"/>
            <a:ext cx="2026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Dr. Anthony Melton</a:t>
            </a:r>
          </a:p>
        </p:txBody>
      </p:sp>
    </p:spTree>
    <p:extLst>
      <p:ext uri="{BB962C8B-B14F-4D97-AF65-F5344CB8AC3E}">
        <p14:creationId xmlns:p14="http://schemas.microsoft.com/office/powerpoint/2010/main" val="69526920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52E8B5A-7C1D-F44B-A4C5-17EAE71401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926" y="1407475"/>
            <a:ext cx="10972800" cy="389357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4700099-7D37-A04F-8693-A7495BDE8E23}"/>
              </a:ext>
            </a:extLst>
          </p:cNvPr>
          <p:cNvSpPr txBox="1"/>
          <p:nvPr/>
        </p:nvSpPr>
        <p:spPr>
          <a:xfrm>
            <a:off x="237987" y="92766"/>
            <a:ext cx="439735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Hypervolume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BCD59C5-D918-D166-DDA2-04DE74B35F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5607" y="92766"/>
            <a:ext cx="1525255" cy="152525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92C2A32-9BB0-51E9-494E-AE15E483BC67}"/>
              </a:ext>
            </a:extLst>
          </p:cNvPr>
          <p:cNvSpPr txBox="1"/>
          <p:nvPr/>
        </p:nvSpPr>
        <p:spPr>
          <a:xfrm>
            <a:off x="10244881" y="1556951"/>
            <a:ext cx="2026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Dr. Anthony Melton</a:t>
            </a:r>
          </a:p>
        </p:txBody>
      </p:sp>
    </p:spTree>
    <p:extLst>
      <p:ext uri="{BB962C8B-B14F-4D97-AF65-F5344CB8AC3E}">
        <p14:creationId xmlns:p14="http://schemas.microsoft.com/office/powerpoint/2010/main" val="6334520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F403A2F-A803-C888-6514-34463DBDF5E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33" t="1351" r="39005" b="1635"/>
          <a:stretch/>
        </p:blipFill>
        <p:spPr>
          <a:xfrm>
            <a:off x="6886074" y="197708"/>
            <a:ext cx="4848726" cy="660768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5A23074-E686-3BC5-8745-4C6970A86572}"/>
              </a:ext>
            </a:extLst>
          </p:cNvPr>
          <p:cNvSpPr/>
          <p:nvPr/>
        </p:nvSpPr>
        <p:spPr>
          <a:xfrm>
            <a:off x="457200" y="197708"/>
            <a:ext cx="2617320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dirty="0" err="1"/>
              <a:t>ecospat</a:t>
            </a:r>
            <a:endParaRPr lang="en-US" sz="6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458B16-E5EC-0EE2-F85C-8D71BAF085C7}"/>
              </a:ext>
            </a:extLst>
          </p:cNvPr>
          <p:cNvSpPr txBox="1"/>
          <p:nvPr/>
        </p:nvSpPr>
        <p:spPr>
          <a:xfrm>
            <a:off x="0" y="6475626"/>
            <a:ext cx="2999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 Cola et al. 2017. </a:t>
            </a:r>
            <a:r>
              <a:rPr lang="en-US" dirty="0" err="1"/>
              <a:t>Ecography</a:t>
            </a:r>
            <a:r>
              <a:rPr lang="en-US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BCBD25-F01F-EA90-789C-2CF0BFCD9562}"/>
              </a:ext>
            </a:extLst>
          </p:cNvPr>
          <p:cNvSpPr txBox="1"/>
          <p:nvPr/>
        </p:nvSpPr>
        <p:spPr>
          <a:xfrm>
            <a:off x="273504" y="1008834"/>
            <a:ext cx="6247612" cy="6370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Niche occupancy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Niche overlap </a:t>
            </a:r>
            <a:r>
              <a:rPr lang="en-US" sz="2400" dirty="0"/>
              <a:t>based on </a:t>
            </a:r>
            <a:r>
              <a:rPr lang="en-US" sz="2400" dirty="0" err="1"/>
              <a:t>Schoener’s</a:t>
            </a:r>
            <a:r>
              <a:rPr lang="en-US" sz="2400" dirty="0"/>
              <a:t> 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Ranges from 0 to 1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0 represents no niche similarity between the models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1 represents completely identical niches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Correlation circle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Plots contribution of initial variables to variation seen in the data.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Niche Equivalency </a:t>
            </a:r>
            <a:r>
              <a:rPr lang="en-US" sz="2400" dirty="0"/>
              <a:t>(Graham et al. 2004)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Are the niche of two species indistinguishable?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Niche Similarity </a:t>
            </a:r>
            <a:r>
              <a:rPr lang="en-US" sz="2400" dirty="0"/>
              <a:t>(Peterson et al. 1999)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Can the niche of one species predicted that of another?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1732150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sitting, sign&#10;&#10;Description automatically generated">
            <a:extLst>
              <a:ext uri="{FF2B5EF4-FFF2-40B4-BE49-F238E27FC236}">
                <a16:creationId xmlns:a16="http://schemas.microsoft.com/office/drawing/2014/main" id="{17E795CA-5D7A-6540-87BC-2D71D32A5E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82" t="14249" r="68196" b="7271"/>
          <a:stretch/>
        </p:blipFill>
        <p:spPr>
          <a:xfrm>
            <a:off x="733166" y="2216280"/>
            <a:ext cx="5111579" cy="409719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6E3F705-33CF-384B-92D2-951523206B15}"/>
              </a:ext>
            </a:extLst>
          </p:cNvPr>
          <p:cNvSpPr/>
          <p:nvPr/>
        </p:nvSpPr>
        <p:spPr>
          <a:xfrm>
            <a:off x="6347257" y="1481385"/>
            <a:ext cx="5536734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Niche breadth: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is a means of calculating the breadth of suitable climatic factors for a species, providing a value ranging from 0 to 1.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larger values represent more generalist species with wider climatic tolerances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smaller values represent more specialized species with more narrow tolerance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0ED6DB3-2346-EA41-9FA8-E0B917CAB301}"/>
              </a:ext>
            </a:extLst>
          </p:cNvPr>
          <p:cNvSpPr/>
          <p:nvPr/>
        </p:nvSpPr>
        <p:spPr>
          <a:xfrm>
            <a:off x="457200" y="197708"/>
            <a:ext cx="8098564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dirty="0"/>
              <a:t>Post-ENM: Niche Breadth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873589-0AA8-924B-8E95-A675C4228A6A}"/>
              </a:ext>
            </a:extLst>
          </p:cNvPr>
          <p:cNvSpPr txBox="1"/>
          <p:nvPr/>
        </p:nvSpPr>
        <p:spPr>
          <a:xfrm>
            <a:off x="0" y="6488668"/>
            <a:ext cx="45960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Gaynor et al. 2018. American Journal of Botany.</a:t>
            </a:r>
          </a:p>
        </p:txBody>
      </p:sp>
    </p:spTree>
    <p:extLst>
      <p:ext uri="{BB962C8B-B14F-4D97-AF65-F5344CB8AC3E}">
        <p14:creationId xmlns:p14="http://schemas.microsoft.com/office/powerpoint/2010/main" val="14587163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sitting, sign&#10;&#10;Description automatically generated">
            <a:extLst>
              <a:ext uri="{FF2B5EF4-FFF2-40B4-BE49-F238E27FC236}">
                <a16:creationId xmlns:a16="http://schemas.microsoft.com/office/drawing/2014/main" id="{17E795CA-5D7A-6540-87BC-2D71D32A5E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765" y="1197763"/>
            <a:ext cx="10268471" cy="264518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5AD8690-5017-B247-8280-A5BFCDBE76EB}"/>
              </a:ext>
            </a:extLst>
          </p:cNvPr>
          <p:cNvSpPr/>
          <p:nvPr/>
        </p:nvSpPr>
        <p:spPr>
          <a:xfrm>
            <a:off x="497359" y="3912835"/>
            <a:ext cx="11197283" cy="3785652"/>
          </a:xfrm>
          <a:prstGeom prst="rect">
            <a:avLst/>
          </a:prstGeom>
        </p:spPr>
        <p:txBody>
          <a:bodyPr wrap="square" numCol="2">
            <a:spAutoFit/>
          </a:bodyPr>
          <a:lstStyle/>
          <a:p>
            <a:r>
              <a:rPr lang="en-US" sz="2400" b="1" dirty="0"/>
              <a:t>Niche overlap </a:t>
            </a:r>
            <a:r>
              <a:rPr lang="en-US" sz="2400" dirty="0"/>
              <a:t>(gold):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Schoener’s</a:t>
            </a:r>
            <a:r>
              <a:rPr lang="en-US" sz="2400" dirty="0"/>
              <a:t> D ranges from 0 to 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0 represents no niche similarity between the models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1 represents completely identical niches</a:t>
            </a:r>
          </a:p>
          <a:p>
            <a:endParaRPr lang="en-US" sz="2400" b="1" dirty="0"/>
          </a:p>
          <a:p>
            <a:endParaRPr lang="en-US" sz="2400" b="1" dirty="0"/>
          </a:p>
          <a:p>
            <a:endParaRPr lang="en-US" sz="2400" b="1" dirty="0"/>
          </a:p>
          <a:p>
            <a:endParaRPr lang="en-US" sz="2400" b="1" dirty="0"/>
          </a:p>
          <a:p>
            <a:endParaRPr lang="en-US" sz="2400" b="1" dirty="0"/>
          </a:p>
          <a:p>
            <a:r>
              <a:rPr lang="en-US" sz="2400" b="1" dirty="0"/>
              <a:t>Geographic Overlap</a:t>
            </a:r>
            <a:r>
              <a:rPr lang="en-US" sz="2400" b="1" dirty="0">
                <a:sym typeface="Wingdings" pitchFamily="2" charset="2"/>
              </a:rPr>
              <a:t> </a:t>
            </a:r>
            <a:r>
              <a:rPr lang="en-US" sz="2400" dirty="0">
                <a:sym typeface="Wingdings" pitchFamily="2" charset="2"/>
              </a:rPr>
              <a:t>(blue):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percentage of points found in the models A distribution relative to those in the model Bs distribution.</a:t>
            </a:r>
          </a:p>
          <a:p>
            <a:endParaRPr lang="en-US" sz="2400" dirty="0">
              <a:sym typeface="Wingdings" pitchFamily="2" charset="2"/>
            </a:endParaRPr>
          </a:p>
          <a:p>
            <a:endParaRPr lang="en-US" sz="24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E285B79-767D-2042-A74B-3B8FD527F9E8}"/>
              </a:ext>
            </a:extLst>
          </p:cNvPr>
          <p:cNvSpPr/>
          <p:nvPr/>
        </p:nvSpPr>
        <p:spPr>
          <a:xfrm>
            <a:off x="457200" y="197708"/>
            <a:ext cx="8054706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dirty="0"/>
              <a:t>Post-ENM: Niche Overlap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DD65C1-70CC-CE4D-B812-AE6DCA85615C}"/>
              </a:ext>
            </a:extLst>
          </p:cNvPr>
          <p:cNvSpPr txBox="1"/>
          <p:nvPr/>
        </p:nvSpPr>
        <p:spPr>
          <a:xfrm>
            <a:off x="0" y="6488668"/>
            <a:ext cx="1903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Gaynor et al. 2018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8D69C5C-9EB9-3880-C51C-D6B0D7B88A9F}"/>
              </a:ext>
            </a:extLst>
          </p:cNvPr>
          <p:cNvSpPr txBox="1"/>
          <p:nvPr/>
        </p:nvSpPr>
        <p:spPr>
          <a:xfrm>
            <a:off x="0" y="6488668"/>
            <a:ext cx="45960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Gaynor et al. 2018. American Journal of Botany.</a:t>
            </a:r>
          </a:p>
        </p:txBody>
      </p:sp>
    </p:spTree>
    <p:extLst>
      <p:ext uri="{BB962C8B-B14F-4D97-AF65-F5344CB8AC3E}">
        <p14:creationId xmlns:p14="http://schemas.microsoft.com/office/powerpoint/2010/main" val="8031188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E090DAE4-D170-A14B-9208-DFF41A176900}"/>
              </a:ext>
            </a:extLst>
          </p:cNvPr>
          <p:cNvGrpSpPr/>
          <p:nvPr/>
        </p:nvGrpSpPr>
        <p:grpSpPr>
          <a:xfrm>
            <a:off x="1554839" y="1375213"/>
            <a:ext cx="9082322" cy="3842266"/>
            <a:chOff x="1507045" y="1375213"/>
            <a:chExt cx="9082322" cy="3842266"/>
          </a:xfrm>
        </p:grpSpPr>
        <p:pic>
          <p:nvPicPr>
            <p:cNvPr id="7" name="Picture 6" descr="A close up of a map&#10;&#10;Description automatically generated">
              <a:extLst>
                <a:ext uri="{FF2B5EF4-FFF2-40B4-BE49-F238E27FC236}">
                  <a16:creationId xmlns:a16="http://schemas.microsoft.com/office/drawing/2014/main" id="{0344E5D6-8082-7A43-854F-03DB0B33D0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07045" y="1559879"/>
              <a:ext cx="3724102" cy="3657600"/>
            </a:xfrm>
            <a:prstGeom prst="rect">
              <a:avLst/>
            </a:prstGeom>
          </p:spPr>
        </p:pic>
        <p:pic>
          <p:nvPicPr>
            <p:cNvPr id="8" name="Picture 7" descr="A close up of a map&#10;&#10;Description automatically generated">
              <a:extLst>
                <a:ext uri="{FF2B5EF4-FFF2-40B4-BE49-F238E27FC236}">
                  <a16:creationId xmlns:a16="http://schemas.microsoft.com/office/drawing/2014/main" id="{AF4986A0-085C-184D-82AE-0611EE0AF2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23183" y="1559879"/>
              <a:ext cx="3666184" cy="3657600"/>
            </a:xfrm>
            <a:prstGeom prst="rect">
              <a:avLst/>
            </a:prstGeom>
          </p:spPr>
        </p:pic>
        <p:sp>
          <p:nvSpPr>
            <p:cNvPr id="9" name="Right Arrow 8">
              <a:extLst>
                <a:ext uri="{FF2B5EF4-FFF2-40B4-BE49-F238E27FC236}">
                  <a16:creationId xmlns:a16="http://schemas.microsoft.com/office/drawing/2014/main" id="{E4C94B83-DC1B-A849-8C8F-2358FB256E2B}"/>
                </a:ext>
              </a:extLst>
            </p:cNvPr>
            <p:cNvSpPr/>
            <p:nvPr/>
          </p:nvSpPr>
          <p:spPr>
            <a:xfrm>
              <a:off x="5366893" y="2714993"/>
              <a:ext cx="1593962" cy="1057857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BF47211-55EE-D141-91C5-3EEBF1E53555}"/>
                </a:ext>
              </a:extLst>
            </p:cNvPr>
            <p:cNvSpPr txBox="1"/>
            <p:nvPr/>
          </p:nvSpPr>
          <p:spPr>
            <a:xfrm>
              <a:off x="5329221" y="2982310"/>
              <a:ext cx="159396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</a:rPr>
                <a:t>Reclassify</a:t>
              </a: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1700D153-8540-3543-8A3A-8147C3A19BBD}"/>
                </a:ext>
              </a:extLst>
            </p:cNvPr>
            <p:cNvSpPr/>
            <p:nvPr/>
          </p:nvSpPr>
          <p:spPr>
            <a:xfrm>
              <a:off x="2041616" y="1375213"/>
              <a:ext cx="212834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/>
                <a:t>Geographic Overlap</a:t>
              </a:r>
              <a:r>
                <a:rPr lang="en-US" b="1" dirty="0">
                  <a:sym typeface="Wingdings" pitchFamily="2" charset="2"/>
                </a:rPr>
                <a:t> </a:t>
              </a:r>
              <a:endParaRPr lang="en-US" dirty="0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BBA14B82-B478-C141-B806-FE72C78C89ED}"/>
              </a:ext>
            </a:extLst>
          </p:cNvPr>
          <p:cNvSpPr/>
          <p:nvPr/>
        </p:nvSpPr>
        <p:spPr>
          <a:xfrm>
            <a:off x="457200" y="197708"/>
            <a:ext cx="3264420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dirty="0"/>
              <a:t>Post-ENM</a:t>
            </a:r>
          </a:p>
        </p:txBody>
      </p:sp>
    </p:spTree>
    <p:extLst>
      <p:ext uri="{BB962C8B-B14F-4D97-AF65-F5344CB8AC3E}">
        <p14:creationId xmlns:p14="http://schemas.microsoft.com/office/powerpoint/2010/main" val="32789791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5AD8690-5017-B247-8280-A5BFCDBE76EB}"/>
              </a:ext>
            </a:extLst>
          </p:cNvPr>
          <p:cNvSpPr/>
          <p:nvPr/>
        </p:nvSpPr>
        <p:spPr>
          <a:xfrm>
            <a:off x="3321908" y="3937548"/>
            <a:ext cx="554818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Geographic Overlap</a:t>
            </a:r>
            <a:r>
              <a:rPr lang="en-US" sz="2400" b="1" dirty="0">
                <a:sym typeface="Wingdings" pitchFamily="2" charset="2"/>
              </a:rPr>
              <a:t> </a:t>
            </a:r>
            <a:r>
              <a:rPr lang="en-US" sz="2400" dirty="0">
                <a:sym typeface="Wingdings" pitchFamily="2" charset="2"/>
              </a:rPr>
              <a:t>(blue):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percentage of points found in the models A distribution relative to those in the model Bs distribution.</a:t>
            </a:r>
          </a:p>
          <a:p>
            <a:endParaRPr lang="en-US" sz="2400" dirty="0">
              <a:sym typeface="Wingdings" pitchFamily="2" charset="2"/>
            </a:endParaRPr>
          </a:p>
          <a:p>
            <a:endParaRPr lang="en-US" sz="24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FF9466D-57AB-E54C-870E-FE9C44012444}"/>
              </a:ext>
            </a:extLst>
          </p:cNvPr>
          <p:cNvSpPr/>
          <p:nvPr/>
        </p:nvSpPr>
        <p:spPr>
          <a:xfrm>
            <a:off x="457200" y="197708"/>
            <a:ext cx="9835898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dirty="0"/>
              <a:t>Post-ENM: Geographic Overlap</a:t>
            </a:r>
          </a:p>
        </p:txBody>
      </p:sp>
      <p:pic>
        <p:nvPicPr>
          <p:cNvPr id="8" name="Picture 7" descr="A picture containing sitting, sign&#10;&#10;Description automatically generated">
            <a:extLst>
              <a:ext uri="{FF2B5EF4-FFF2-40B4-BE49-F238E27FC236}">
                <a16:creationId xmlns:a16="http://schemas.microsoft.com/office/drawing/2014/main" id="{7B1923D5-DFD2-344D-9955-D419693B09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765" y="1197763"/>
            <a:ext cx="10268471" cy="264518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EDF8C5E-F657-B34C-8348-CC8FC6E95CE3}"/>
              </a:ext>
            </a:extLst>
          </p:cNvPr>
          <p:cNvSpPr txBox="1"/>
          <p:nvPr/>
        </p:nvSpPr>
        <p:spPr>
          <a:xfrm>
            <a:off x="0" y="6488668"/>
            <a:ext cx="1903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Gaynor et al. 2018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F31EFA-1D31-BD9C-1244-C2AD70D89D60}"/>
              </a:ext>
            </a:extLst>
          </p:cNvPr>
          <p:cNvSpPr txBox="1"/>
          <p:nvPr/>
        </p:nvSpPr>
        <p:spPr>
          <a:xfrm>
            <a:off x="0" y="6488668"/>
            <a:ext cx="45960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Gaynor et al. 2018. American Journal of Botany.</a:t>
            </a:r>
          </a:p>
        </p:txBody>
      </p:sp>
    </p:spTree>
    <p:extLst>
      <p:ext uri="{BB962C8B-B14F-4D97-AF65-F5344CB8AC3E}">
        <p14:creationId xmlns:p14="http://schemas.microsoft.com/office/powerpoint/2010/main" val="17851272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C5ADECCD-516F-B243-AEED-3DF7852FE15C}"/>
              </a:ext>
            </a:extLst>
          </p:cNvPr>
          <p:cNvSpPr/>
          <p:nvPr/>
        </p:nvSpPr>
        <p:spPr>
          <a:xfrm>
            <a:off x="451573" y="1213371"/>
            <a:ext cx="5994535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Niche Identity Test: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Niche Equivalency </a:t>
            </a:r>
            <a:r>
              <a:rPr lang="en-US" sz="2400" dirty="0"/>
              <a:t>(Graham et al. 2004)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Are the niche of two species indistinguishable?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Compares niche models with the same number of occurrence records as the original models, but with randomly distributed localities x 100</a:t>
            </a:r>
          </a:p>
          <a:p>
            <a:r>
              <a:rPr lang="en-US" sz="2400" b="1" dirty="0"/>
              <a:t>Niche Background Test: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Niche Similarity </a:t>
            </a:r>
            <a:r>
              <a:rPr lang="en-US" sz="2400" dirty="0"/>
              <a:t>(Peterson et al. 1999)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Can the niche of one species predicted that of another?</a:t>
            </a:r>
            <a:endParaRPr lang="en-US" sz="2400" b="1" dirty="0"/>
          </a:p>
          <a:p>
            <a:r>
              <a:rPr lang="en-US" sz="2400" b="1" dirty="0"/>
              <a:t> </a:t>
            </a:r>
            <a:endParaRPr lang="en-US" sz="24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F3A489F-9FAA-B247-8546-5C3F53D9FF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6127" y="1363440"/>
            <a:ext cx="3448290" cy="3940902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51258FD7-1CD9-3D4B-B819-C0F03D0FC8CB}"/>
              </a:ext>
            </a:extLst>
          </p:cNvPr>
          <p:cNvSpPr/>
          <p:nvPr/>
        </p:nvSpPr>
        <p:spPr>
          <a:xfrm>
            <a:off x="6446108" y="5558967"/>
            <a:ext cx="5348328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1C1D1E"/>
                </a:solidFill>
                <a:latin typeface="Open Sans"/>
              </a:rPr>
              <a:t>Warren et al. 2010. </a:t>
            </a:r>
            <a:r>
              <a:rPr lang="en-US" b="1" dirty="0" err="1">
                <a:solidFill>
                  <a:srgbClr val="1C1D1E"/>
                </a:solidFill>
                <a:latin typeface="Open Sans"/>
              </a:rPr>
              <a:t>ENMTools</a:t>
            </a:r>
            <a:r>
              <a:rPr lang="en-US" b="1" dirty="0">
                <a:solidFill>
                  <a:srgbClr val="1C1D1E"/>
                </a:solidFill>
                <a:latin typeface="Open Sans"/>
              </a:rPr>
              <a:t>: a toolbox for comparative studies of environmental niche models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77FF211-C276-CA4E-8672-A5E6F803F957}"/>
              </a:ext>
            </a:extLst>
          </p:cNvPr>
          <p:cNvSpPr/>
          <p:nvPr/>
        </p:nvSpPr>
        <p:spPr>
          <a:xfrm>
            <a:off x="457200" y="197708"/>
            <a:ext cx="11201784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dirty="0"/>
              <a:t>Niche Identity and Background Test</a:t>
            </a:r>
          </a:p>
        </p:txBody>
      </p:sp>
    </p:spTree>
    <p:extLst>
      <p:ext uri="{BB962C8B-B14F-4D97-AF65-F5344CB8AC3E}">
        <p14:creationId xmlns:p14="http://schemas.microsoft.com/office/powerpoint/2010/main" val="41888918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1578</TotalTime>
  <Words>1041</Words>
  <Application>Microsoft Office PowerPoint</Application>
  <PresentationFormat>Widescreen</PresentationFormat>
  <Paragraphs>283</Paragraphs>
  <Slides>39</Slides>
  <Notes>8</Notes>
  <HiddenSlides>22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0" baseType="lpstr">
      <vt:lpstr>Office Theme</vt:lpstr>
      <vt:lpstr>Post-ENM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University of Florida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Biodiversity and Climate Change</dc:title>
  <dc:creator>Pam Soltis</dc:creator>
  <cp:lastModifiedBy>Michelle Gaynor</cp:lastModifiedBy>
  <cp:revision>240</cp:revision>
  <dcterms:created xsi:type="dcterms:W3CDTF">2014-07-02T03:39:48Z</dcterms:created>
  <dcterms:modified xsi:type="dcterms:W3CDTF">2023-07-13T17:39:30Z</dcterms:modified>
</cp:coreProperties>
</file>